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9"/>
  </p:notesMasterIdLst>
  <p:handoutMasterIdLst>
    <p:handoutMasterId r:id="rId30"/>
  </p:handoutMasterIdLst>
  <p:sldIdLst>
    <p:sldId id="271" r:id="rId2"/>
    <p:sldId id="272" r:id="rId3"/>
    <p:sldId id="294" r:id="rId4"/>
    <p:sldId id="295" r:id="rId5"/>
    <p:sldId id="303" r:id="rId6"/>
    <p:sldId id="280" r:id="rId7"/>
    <p:sldId id="282" r:id="rId8"/>
    <p:sldId id="283" r:id="rId9"/>
    <p:sldId id="304" r:id="rId10"/>
    <p:sldId id="275" r:id="rId11"/>
    <p:sldId id="278" r:id="rId12"/>
    <p:sldId id="273" r:id="rId13"/>
    <p:sldId id="276" r:id="rId14"/>
    <p:sldId id="277" r:id="rId15"/>
    <p:sldId id="284" r:id="rId16"/>
    <p:sldId id="292" r:id="rId17"/>
    <p:sldId id="288" r:id="rId18"/>
    <p:sldId id="285" r:id="rId19"/>
    <p:sldId id="293" r:id="rId20"/>
    <p:sldId id="300" r:id="rId21"/>
    <p:sldId id="297" r:id="rId22"/>
    <p:sldId id="298" r:id="rId23"/>
    <p:sldId id="301" r:id="rId24"/>
    <p:sldId id="296" r:id="rId25"/>
    <p:sldId id="299" r:id="rId26"/>
    <p:sldId id="302" r:id="rId27"/>
    <p:sldId id="305" r:id="rId2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6084" autoAdjust="0"/>
  </p:normalViewPr>
  <p:slideViewPr>
    <p:cSldViewPr snapToGrid="0" snapToObjects="1">
      <p:cViewPr varScale="1">
        <p:scale>
          <a:sx n="42" d="100"/>
          <a:sy n="42" d="100"/>
        </p:scale>
        <p:origin x="1138" y="34"/>
      </p:cViewPr>
      <p:guideLst/>
    </p:cSldViewPr>
  </p:slideViewPr>
  <p:notesTextViewPr>
    <p:cViewPr>
      <p:scale>
        <a:sx n="1" d="1"/>
        <a:sy n="1" d="1"/>
      </p:scale>
      <p:origin x="0" y="0"/>
    </p:cViewPr>
  </p:notesTextViewPr>
  <p:notesViewPr>
    <p:cSldViewPr snapToGrid="0" snapToObjects="1">
      <p:cViewPr varScale="1">
        <p:scale>
          <a:sx n="68" d="100"/>
          <a:sy n="68" d="100"/>
        </p:scale>
        <p:origin x="225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90B2B39-CA7A-4B42-94C3-11C87A29A9E5}" type="datetimeFigureOut">
              <a:rPr lang="sv-SE" smtClean="0"/>
              <a:t>2024-02-08</a:t>
            </a:fld>
            <a:endParaRPr lang="sv-SE"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E1EF1A0-D6EE-4499-ADC2-03448B401740}" type="slidenum">
              <a:rPr lang="sv-SE" smtClean="0"/>
              <a:t>‹#›</a:t>
            </a:fld>
            <a:endParaRPr lang="sv-SE" dirty="0"/>
          </a:p>
        </p:txBody>
      </p:sp>
    </p:spTree>
    <p:extLst>
      <p:ext uri="{BB962C8B-B14F-4D97-AF65-F5344CB8AC3E}">
        <p14:creationId xmlns:p14="http://schemas.microsoft.com/office/powerpoint/2010/main" val="93578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41E81F-91E0-4E9A-8531-98350625A4DE}" type="datetimeFigureOut">
              <a:rPr lang="sv-SE" smtClean="0"/>
              <a:t>2024-02-08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4C1D49-246B-440C-A9BB-CEE3C957BFA4}" type="slidenum">
              <a:rPr lang="sv-SE" smtClean="0"/>
              <a:t>‹#›</a:t>
            </a:fld>
            <a:endParaRPr lang="sv-SE"/>
          </a:p>
        </p:txBody>
      </p:sp>
    </p:spTree>
    <p:extLst>
      <p:ext uri="{BB962C8B-B14F-4D97-AF65-F5344CB8AC3E}">
        <p14:creationId xmlns:p14="http://schemas.microsoft.com/office/powerpoint/2010/main" val="228166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1</a:t>
            </a:fld>
            <a:endParaRPr lang="sv-SE"/>
          </a:p>
        </p:txBody>
      </p:sp>
    </p:spTree>
    <p:extLst>
      <p:ext uri="{BB962C8B-B14F-4D97-AF65-F5344CB8AC3E}">
        <p14:creationId xmlns:p14="http://schemas.microsoft.com/office/powerpoint/2010/main" val="399730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10</a:t>
            </a:fld>
            <a:endParaRPr lang="sv-SE"/>
          </a:p>
        </p:txBody>
      </p:sp>
    </p:spTree>
    <p:extLst>
      <p:ext uri="{BB962C8B-B14F-4D97-AF65-F5344CB8AC3E}">
        <p14:creationId xmlns:p14="http://schemas.microsoft.com/office/powerpoint/2010/main" val="303086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11</a:t>
            </a:fld>
            <a:endParaRPr lang="sv-SE"/>
          </a:p>
        </p:txBody>
      </p:sp>
    </p:spTree>
    <p:extLst>
      <p:ext uri="{BB962C8B-B14F-4D97-AF65-F5344CB8AC3E}">
        <p14:creationId xmlns:p14="http://schemas.microsoft.com/office/powerpoint/2010/main" val="304522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Solceller installeras högt och lågt </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ofta högt</a:t>
            </a:r>
            <a:r>
              <a:rPr lang="sv-SE" sz="1200" kern="1200" baseline="0" dirty="0" smtClean="0">
                <a:solidFill>
                  <a:schemeClr val="tx1"/>
                </a:solidFill>
                <a:effectLst/>
                <a:latin typeface="+mn-lt"/>
                <a:ea typeface="+mn-ea"/>
                <a:cs typeface="+mn-cs"/>
              </a:rPr>
              <a:t> faktiskt –</a:t>
            </a:r>
            <a:r>
              <a:rPr lang="sv-SE" sz="1200" kern="1200" dirty="0" smtClean="0">
                <a:solidFill>
                  <a:schemeClr val="tx1"/>
                </a:solidFill>
                <a:effectLst/>
                <a:latin typeface="+mn-lt"/>
                <a:ea typeface="+mn-ea"/>
                <a:cs typeface="+mn-cs"/>
              </a:rPr>
              <a:t> i offentliga miljöer, på åkrar och lador, på företag, liksom i privata bostäder.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Den här utvecklingen måste Elsäkerhetsverket hänga med 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Storskalig installation prövar förstås elsäkerheten på nationell 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none" kern="1200" baseline="0" dirty="0" smtClean="0">
                <a:solidFill>
                  <a:schemeClr val="tx1"/>
                </a:solidFill>
                <a:effectLst/>
                <a:latin typeface="+mn-lt"/>
                <a:ea typeface="+mn-ea"/>
                <a:cs typeface="+mn-cs"/>
              </a:rPr>
              <a:t>Vi har valt skärningen </a:t>
            </a:r>
            <a:r>
              <a:rPr lang="sv-SE" sz="1200" b="1" u="none" kern="1200" baseline="0" dirty="0" smtClean="0">
                <a:solidFill>
                  <a:schemeClr val="tx1"/>
                </a:solidFill>
                <a:effectLst/>
                <a:latin typeface="+mn-lt"/>
                <a:ea typeface="+mn-ea"/>
                <a:cs typeface="+mn-cs"/>
              </a:rPr>
              <a:t>små</a:t>
            </a:r>
            <a:r>
              <a:rPr lang="sv-SE" sz="1200" u="none" kern="1200" baseline="0" dirty="0" smtClean="0">
                <a:solidFill>
                  <a:schemeClr val="tx1"/>
                </a:solidFill>
                <a:effectLst/>
                <a:latin typeface="+mn-lt"/>
                <a:ea typeface="+mn-ea"/>
                <a:cs typeface="+mn-cs"/>
              </a:rPr>
              <a:t>, </a:t>
            </a:r>
            <a:r>
              <a:rPr lang="sv-SE" sz="1200" b="1" u="none" kern="1200" baseline="0" dirty="0" smtClean="0">
                <a:solidFill>
                  <a:schemeClr val="tx1"/>
                </a:solidFill>
                <a:effectLst/>
                <a:latin typeface="+mn-lt"/>
                <a:ea typeface="+mn-ea"/>
                <a:cs typeface="+mn-cs"/>
              </a:rPr>
              <a:t>medelstora</a:t>
            </a:r>
            <a:r>
              <a:rPr lang="sv-SE" sz="1200" u="none" kern="1200" baseline="0" dirty="0" smtClean="0">
                <a:solidFill>
                  <a:schemeClr val="tx1"/>
                </a:solidFill>
                <a:effectLst/>
                <a:latin typeface="+mn-lt"/>
                <a:ea typeface="+mn-ea"/>
                <a:cs typeface="+mn-cs"/>
              </a:rPr>
              <a:t> och </a:t>
            </a:r>
            <a:r>
              <a:rPr lang="sv-SE" sz="1200" b="1" u="none" kern="1200" baseline="0" dirty="0" smtClean="0">
                <a:solidFill>
                  <a:schemeClr val="tx1"/>
                </a:solidFill>
                <a:effectLst/>
                <a:latin typeface="+mn-lt"/>
                <a:ea typeface="+mn-ea"/>
                <a:cs typeface="+mn-cs"/>
              </a:rPr>
              <a:t>stora</a:t>
            </a:r>
            <a:r>
              <a:rPr lang="sv-SE" sz="1200" u="none" kern="1200" baseline="0" dirty="0" smtClean="0">
                <a:solidFill>
                  <a:schemeClr val="tx1"/>
                </a:solidFill>
                <a:effectLst/>
                <a:latin typeface="+mn-lt"/>
                <a:ea typeface="+mn-ea"/>
                <a:cs typeface="+mn-cs"/>
              </a:rPr>
              <a:t> anläggningar.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none" kern="1200" baseline="0" dirty="0" smtClean="0">
                <a:solidFill>
                  <a:schemeClr val="tx1"/>
                </a:solidFill>
                <a:effectLst/>
                <a:latin typeface="+mn-lt"/>
                <a:ea typeface="+mn-ea"/>
                <a:cs typeface="+mn-cs"/>
              </a:rPr>
              <a:t>Det ger oss stor frihet att </a:t>
            </a:r>
            <a:r>
              <a:rPr lang="sv-SE" sz="1200" i="1" u="none" kern="1200" baseline="0" dirty="0" smtClean="0">
                <a:solidFill>
                  <a:schemeClr val="tx1"/>
                </a:solidFill>
                <a:effectLst/>
                <a:latin typeface="+mn-lt"/>
                <a:ea typeface="+mn-ea"/>
                <a:cs typeface="+mn-cs"/>
              </a:rPr>
              <a:t>skapa fler projekt </a:t>
            </a:r>
            <a:r>
              <a:rPr lang="sv-SE" sz="1200" u="none" kern="1200" baseline="0" dirty="0" smtClean="0">
                <a:solidFill>
                  <a:schemeClr val="tx1"/>
                </a:solidFill>
                <a:effectLst/>
                <a:latin typeface="+mn-lt"/>
                <a:ea typeface="+mn-ea"/>
                <a:cs typeface="+mn-cs"/>
              </a:rPr>
              <a:t>löpande under den kommande treårs-perioden.</a:t>
            </a:r>
          </a:p>
          <a:p>
            <a:endParaRPr lang="sv-SE" sz="1200" kern="1200" baseline="0" dirty="0" smtClean="0">
              <a:solidFill>
                <a:schemeClr val="tx1"/>
              </a:solidFill>
              <a:effectLst/>
              <a:latin typeface="+mn-lt"/>
              <a:ea typeface="+mn-ea"/>
              <a:cs typeface="+mn-cs"/>
            </a:endParaRPr>
          </a:p>
          <a:p>
            <a:r>
              <a:rPr lang="sv-SE" sz="1200" kern="1200" baseline="0" dirty="0" smtClean="0">
                <a:solidFill>
                  <a:schemeClr val="tx1"/>
                </a:solidFill>
                <a:effectLst/>
                <a:latin typeface="+mn-lt"/>
                <a:ea typeface="+mn-ea"/>
                <a:cs typeface="+mn-cs"/>
              </a:rPr>
              <a:t>Som små anläggningar tänker vi </a:t>
            </a:r>
            <a:r>
              <a:rPr lang="sv-SE" sz="1200" b="1" kern="1200" baseline="0" dirty="0" smtClean="0">
                <a:solidFill>
                  <a:schemeClr val="tx1"/>
                </a:solidFill>
                <a:effectLst/>
                <a:latin typeface="+mn-lt"/>
                <a:ea typeface="+mn-ea"/>
                <a:cs typeface="+mn-cs"/>
              </a:rPr>
              <a:t>småhus</a:t>
            </a:r>
          </a:p>
          <a:p>
            <a:endParaRPr lang="sv-SE" sz="1200" kern="1200" baseline="0" dirty="0" smtClean="0">
              <a:solidFill>
                <a:schemeClr val="tx1"/>
              </a:solidFill>
              <a:effectLst/>
              <a:latin typeface="+mn-lt"/>
              <a:ea typeface="+mn-ea"/>
              <a:cs typeface="+mn-cs"/>
            </a:endParaRPr>
          </a:p>
          <a:p>
            <a:r>
              <a:rPr lang="sv-SE" sz="1200" kern="1200" baseline="0" dirty="0" smtClean="0">
                <a:solidFill>
                  <a:schemeClr val="tx1"/>
                </a:solidFill>
                <a:effectLst/>
                <a:latin typeface="+mn-lt"/>
                <a:ea typeface="+mn-ea"/>
                <a:cs typeface="+mn-cs"/>
              </a:rPr>
              <a:t>Medelstora s</a:t>
            </a:r>
            <a:r>
              <a:rPr lang="sv-SE" sz="1200" kern="1200" dirty="0" smtClean="0">
                <a:solidFill>
                  <a:schemeClr val="tx1"/>
                </a:solidFill>
                <a:effectLst/>
                <a:latin typeface="+mn-lt"/>
                <a:ea typeface="+mn-ea"/>
                <a:cs typeface="+mn-cs"/>
              </a:rPr>
              <a:t>olcellsanläggningar</a:t>
            </a:r>
            <a:r>
              <a:rPr lang="sv-SE" sz="1200" kern="1200" baseline="0" dirty="0" smtClean="0">
                <a:solidFill>
                  <a:schemeClr val="tx1"/>
                </a:solidFill>
                <a:effectLst/>
                <a:latin typeface="+mn-lt"/>
                <a:ea typeface="+mn-ea"/>
                <a:cs typeface="+mn-cs"/>
              </a:rPr>
              <a:t> hittar vi på många ställen. Ett exempel är </a:t>
            </a:r>
            <a:r>
              <a:rPr lang="sv-SE" sz="1200" b="1" kern="1200" baseline="0" dirty="0" smtClean="0">
                <a:solidFill>
                  <a:schemeClr val="tx1"/>
                </a:solidFill>
                <a:effectLst/>
                <a:latin typeface="+mn-lt"/>
                <a:ea typeface="+mn-ea"/>
                <a:cs typeface="+mn-cs"/>
              </a:rPr>
              <a:t>ladugårdstak</a:t>
            </a:r>
            <a:r>
              <a:rPr lang="sv-SE"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att säkra </a:t>
            </a:r>
            <a:r>
              <a:rPr lang="sv-SE" sz="1200" b="1" i="1" kern="1200" dirty="0" smtClean="0">
                <a:solidFill>
                  <a:schemeClr val="tx1"/>
                </a:solidFill>
                <a:effectLst/>
                <a:latin typeface="+mn-lt"/>
                <a:ea typeface="+mn-ea"/>
                <a:cs typeface="+mn-cs"/>
              </a:rPr>
              <a:t>storskaliga solcellsparker</a:t>
            </a:r>
            <a:r>
              <a:rPr lang="sv-SE" sz="1200" b="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behöver vi tänka smart. Hur ska vi verkligen få effekt? Vi behöver kanske inte göra allt själva? Kan vi bjuda in ”branschen”? Skapa oss bra ambassadörer? Vi</a:t>
            </a:r>
            <a:r>
              <a:rPr lang="sv-SE" sz="1200" kern="1200" baseline="0" dirty="0" smtClean="0">
                <a:solidFill>
                  <a:schemeClr val="tx1"/>
                </a:solidFill>
                <a:effectLst/>
                <a:latin typeface="+mn-lt"/>
                <a:ea typeface="+mn-ea"/>
                <a:cs typeface="+mn-cs"/>
              </a:rPr>
              <a:t> har planer för detta, men vi har inte kapacitet att genomföra alla tre innevarande år. Vi genomför det projektet 2025.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12</a:t>
            </a:fld>
            <a:endParaRPr lang="sv-SE"/>
          </a:p>
        </p:txBody>
      </p:sp>
    </p:spTree>
    <p:extLst>
      <p:ext uri="{BB962C8B-B14F-4D97-AF65-F5344CB8AC3E}">
        <p14:creationId xmlns:p14="http://schemas.microsoft.com/office/powerpoint/2010/main" val="247951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effectLst/>
                <a:latin typeface="+mn-lt"/>
                <a:ea typeface="+mn-ea"/>
                <a:cs typeface="+mn-cs"/>
              </a:rPr>
              <a:t>Syftet</a:t>
            </a:r>
            <a:r>
              <a:rPr lang="sv-SE" sz="1200" u="none" kern="1200" baseline="0" dirty="0" smtClean="0">
                <a:solidFill>
                  <a:schemeClr val="tx1"/>
                </a:solidFill>
                <a:effectLst/>
                <a:latin typeface="+mn-lt"/>
                <a:ea typeface="+mn-ea"/>
                <a:cs typeface="+mn-cs"/>
              </a:rPr>
              <a:t> med att titta på solcellsanläggningar småhus är att </a:t>
            </a:r>
          </a:p>
          <a:p>
            <a:endParaRPr lang="sv-SE" sz="1200" u="non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Stärka anläggningsinnehavarna (småhus) av solceller och klargöra innehavaransvar genom insamlande av information om deras kunskap om fortlöpande kontroll. Det här utgör en grund för en informationsinsats riktad mot småhusägarna.</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Ge goda förutsättningar för privatpersoner att kunna skaffa en säker solcellsanläggning.</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Säkerställa de installerande företagens medvetande om gällande regler – det egna ansvaret för dokumenterade arbetsrutiner och efterlevnad av dessa – samt att begränsa möjligheten för oseriösa aktörer att verka på marknaden. </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Kartlägga upplevda EMC-effekter av utbyggnaden av solceller på småhus i Sverige med en enkät.</a:t>
            </a:r>
          </a:p>
          <a:p>
            <a:endParaRPr lang="sv-SE"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kern="1200" baseline="0" dirty="0" smtClean="0">
                <a:solidFill>
                  <a:schemeClr val="tx1"/>
                </a:solidFill>
                <a:effectLst/>
                <a:latin typeface="+mn-lt"/>
                <a:ea typeface="+mn-ea"/>
                <a:cs typeface="+mn-cs"/>
              </a:rPr>
              <a:t>Mål:</a:t>
            </a:r>
            <a:endParaRPr lang="sv-SE" sz="1200" u="none" kern="1200" baseline="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Vi ska samla in uppgifter från minst 200 hushåll för att kolla: </a:t>
            </a:r>
          </a:p>
          <a:p>
            <a:pPr lvl="0"/>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Har innehavarna kunskaper om: Innehavaransvar, fortlöpande kontroll, EMC</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Om innehavarnas upplevda problem efter en tid (inkludera information om anläggningens ålder) (installation/anläggning/produkterna)</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Informationsmaterial till småhusägare om innehavaransvar. </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Det ska göras en nollmätning för att personer som är i begrepp att skaffa en solcellsanläggning ska söka information på Elsäkerhetsverkets webbsida (0-mätning -mätning efter vår information gått ut)</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Ta fram (se över befintligt?) informationsmaterial och sprida till de installerande företagen om deras ansvar för egna dokumenterade rutiner och kraven på efterlevnad av dessa. </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Fortsatt handläggning (enligt rutin) av installationsföretag som inte uppfyller Elsäkerhetsverkets krav. (Föreläggande + beslut!)  </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Informationsmaterial om EMC-effekterna av den storskaliga utbyggnaden av solceller i Sverige.  </a:t>
            </a:r>
          </a:p>
          <a:p>
            <a:endParaRPr lang="sv-SE" sz="1200" u="none" kern="1200" baseline="0" dirty="0" smtClean="0">
              <a:solidFill>
                <a:schemeClr val="tx1"/>
              </a:solidFill>
              <a:effectLst/>
              <a:latin typeface="+mn-lt"/>
              <a:ea typeface="+mn-ea"/>
              <a:cs typeface="+mn-cs"/>
            </a:endParaRPr>
          </a:p>
          <a:p>
            <a:r>
              <a:rPr lang="sv-SE" sz="1200" b="1" u="none" kern="1200" baseline="0" dirty="0" smtClean="0">
                <a:solidFill>
                  <a:schemeClr val="tx1"/>
                </a:solidFill>
                <a:effectLst/>
                <a:latin typeface="+mn-lt"/>
                <a:ea typeface="+mn-ea"/>
                <a:cs typeface="+mn-cs"/>
              </a:rPr>
              <a:t>Effekt:</a:t>
            </a:r>
          </a:p>
          <a:p>
            <a:r>
              <a:rPr lang="sv-SE" sz="1200" kern="1200" dirty="0" smtClean="0">
                <a:solidFill>
                  <a:schemeClr val="tx1"/>
                </a:solidFill>
                <a:effectLst/>
                <a:latin typeface="+mn-lt"/>
                <a:ea typeface="+mn-ea"/>
                <a:cs typeface="+mn-cs"/>
              </a:rPr>
              <a:t>Det finns en ökad kännedom hos allmänheten om ansvaret för el-anläggningar och faror med el (m1)</a:t>
            </a:r>
          </a:p>
          <a:p>
            <a:r>
              <a:rPr lang="sv-SE" sz="1200" kern="1200" dirty="0" smtClean="0">
                <a:solidFill>
                  <a:schemeClr val="tx1"/>
                </a:solidFill>
                <a:effectLst/>
                <a:latin typeface="+mn-lt"/>
                <a:ea typeface="+mn-ea"/>
                <a:cs typeface="+mn-cs"/>
              </a:rPr>
              <a:t>Elinstallationsföre-tagen känner till elsäkerhetslagens krav och tillämpar reglerna i sin verksamhet (m2)</a:t>
            </a:r>
          </a:p>
          <a:p>
            <a:r>
              <a:rPr lang="sv-SE" sz="1200" kern="1200" dirty="0" smtClean="0">
                <a:solidFill>
                  <a:schemeClr val="tx1"/>
                </a:solidFill>
                <a:effectLst/>
                <a:latin typeface="+mn-lt"/>
                <a:ea typeface="+mn-ea"/>
                <a:cs typeface="+mn-cs"/>
              </a:rPr>
              <a:t>Energiomställningen och användning av energieffektiv teknik kan ske säkert och störningsfritt (m4)</a:t>
            </a:r>
          </a:p>
          <a:p>
            <a:endParaRPr lang="sv-SE" sz="1200" b="1" u="none" kern="1200" baseline="0" dirty="0" smtClean="0">
              <a:solidFill>
                <a:schemeClr val="tx1"/>
              </a:solidFill>
              <a:effectLst/>
              <a:latin typeface="+mn-lt"/>
              <a:ea typeface="+mn-ea"/>
              <a:cs typeface="+mn-cs"/>
            </a:endParaRPr>
          </a:p>
          <a:p>
            <a:r>
              <a:rPr lang="sv-SE" sz="1200" b="1" u="none" kern="1200" baseline="0" dirty="0" smtClean="0">
                <a:solidFill>
                  <a:schemeClr val="tx1"/>
                </a:solidFill>
                <a:effectLst/>
                <a:latin typeface="+mn-lt"/>
                <a:ea typeface="+mn-ea"/>
                <a:cs typeface="+mn-cs"/>
              </a:rPr>
              <a:t>Hur</a:t>
            </a:r>
            <a:r>
              <a:rPr lang="sv-SE" sz="1200" u="none" kern="1200" baseline="0" dirty="0" smtClean="0">
                <a:solidFill>
                  <a:schemeClr val="tx1"/>
                </a:solidFill>
                <a:effectLst/>
                <a:latin typeface="+mn-lt"/>
                <a:ea typeface="+mn-ea"/>
                <a:cs typeface="+mn-cs"/>
              </a:rPr>
              <a:t> ska vi jobba då?</a:t>
            </a:r>
          </a:p>
          <a:p>
            <a:r>
              <a:rPr lang="sv-SE" sz="1200" u="none" kern="1200" baseline="0" dirty="0" smtClean="0">
                <a:solidFill>
                  <a:schemeClr val="tx1"/>
                </a:solidFill>
                <a:effectLst/>
                <a:latin typeface="+mn-lt"/>
                <a:ea typeface="+mn-ea"/>
                <a:cs typeface="+mn-cs"/>
              </a:rPr>
              <a:t>Det här projektet genomförs i fyra huvudsakliga steg: </a:t>
            </a:r>
          </a:p>
          <a:p>
            <a:pPr marL="228600" indent="-228600">
              <a:buAutoNum type="arabicPeriod"/>
            </a:pPr>
            <a:r>
              <a:rPr lang="sv-SE" sz="1200" u="none" kern="1200" baseline="0" dirty="0" smtClean="0">
                <a:solidFill>
                  <a:schemeClr val="tx1"/>
                </a:solidFill>
                <a:effectLst/>
                <a:latin typeface="+mn-lt"/>
                <a:ea typeface="+mn-ea"/>
                <a:cs typeface="+mn-cs"/>
              </a:rPr>
              <a:t>Hitta privata anläggningsägare på frivillig väg, genom kampanjer</a:t>
            </a:r>
            <a:r>
              <a:rPr lang="sv-SE" sz="1200" kern="1200" dirty="0" smtClean="0">
                <a:solidFill>
                  <a:schemeClr val="tx1"/>
                </a:solidFill>
                <a:effectLst/>
                <a:latin typeface="+mn-lt"/>
                <a:ea typeface="+mn-ea"/>
                <a:cs typeface="+mn-cs"/>
              </a:rPr>
              <a:t>.</a:t>
            </a:r>
          </a:p>
          <a:p>
            <a:pPr marL="228600" indent="-228600">
              <a:buAutoNum type="arabicPeriod"/>
            </a:pPr>
            <a:r>
              <a:rPr lang="sv-SE" sz="1200" kern="1200" dirty="0" smtClean="0">
                <a:solidFill>
                  <a:schemeClr val="tx1"/>
                </a:solidFill>
                <a:effectLst/>
                <a:latin typeface="+mn-lt"/>
                <a:ea typeface="+mn-ea"/>
                <a:cs typeface="+mn-cs"/>
              </a:rPr>
              <a:t>Inhämtande av kunskap på fältet</a:t>
            </a:r>
          </a:p>
          <a:p>
            <a:pPr marL="228600" indent="-228600">
              <a:buAutoNum type="arabicPeriod"/>
            </a:pPr>
            <a:r>
              <a:rPr lang="sv-SE" sz="1200" kern="1200" dirty="0" smtClean="0">
                <a:solidFill>
                  <a:schemeClr val="tx1"/>
                </a:solidFill>
                <a:effectLst/>
                <a:latin typeface="+mn-lt"/>
                <a:ea typeface="+mn-ea"/>
                <a:cs typeface="+mn-cs"/>
              </a:rPr>
              <a:t>Företagstillsyn.</a:t>
            </a:r>
          </a:p>
          <a:p>
            <a:pPr marL="228600" indent="-228600">
              <a:buAutoNum type="arabicPeriod"/>
            </a:pPr>
            <a:r>
              <a:rPr lang="sv-SE" sz="1200" kern="1200" dirty="0" smtClean="0">
                <a:solidFill>
                  <a:schemeClr val="tx1"/>
                </a:solidFill>
                <a:effectLst/>
                <a:latin typeface="+mn-lt"/>
                <a:ea typeface="+mn-ea"/>
                <a:cs typeface="+mn-cs"/>
              </a:rPr>
              <a:t>Informationskampanj. Innehavaransvaret och fortlöpande kontroll rent generellt– men med solceller som ingång. </a:t>
            </a:r>
          </a:p>
          <a:p>
            <a:endParaRPr lang="sv-SE" dirty="0" smtClean="0"/>
          </a:p>
        </p:txBody>
      </p:sp>
      <p:sp>
        <p:nvSpPr>
          <p:cNvPr id="4" name="Platshållare för bildnummer 3"/>
          <p:cNvSpPr>
            <a:spLocks noGrp="1"/>
          </p:cNvSpPr>
          <p:nvPr>
            <p:ph type="sldNum" sz="quarter" idx="10"/>
          </p:nvPr>
        </p:nvSpPr>
        <p:spPr/>
        <p:txBody>
          <a:bodyPr/>
          <a:lstStyle/>
          <a:p>
            <a:fld id="{DE4C1D49-246B-440C-A9BB-CEE3C957BFA4}" type="slidenum">
              <a:rPr lang="sv-SE" smtClean="0"/>
              <a:t>13</a:t>
            </a:fld>
            <a:endParaRPr lang="sv-SE"/>
          </a:p>
        </p:txBody>
      </p:sp>
    </p:spTree>
    <p:extLst>
      <p:ext uri="{BB962C8B-B14F-4D97-AF65-F5344CB8AC3E}">
        <p14:creationId xmlns:p14="http://schemas.microsoft.com/office/powerpoint/2010/main" val="243853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Att lant- och jordbruk som innehavaraktör valts som tillsynspart, men även samarbetspart, i projektet är logiskt. Dels är lantbrukens produktionsbyggnader stora och därmed lämpliga takytor för solcellsinstallationer, dels är elförbrukningen en stor kostnad för innehavaren som i sin tur påverkar priset på de slutprodukter som allmänheten dagligen behöver inhandla.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Att medverka till att solcellinstallationerna ska vara trygga och säkra är grundläggande. Det är dessutom dyrt med bränder som drabbar boskap och egendom!</a:t>
            </a:r>
          </a:p>
          <a:p>
            <a:pPr lvl="0"/>
            <a:endParaRPr lang="sv-SE" sz="1200" kern="1200" baseline="0" dirty="0" smtClean="0">
              <a:solidFill>
                <a:schemeClr val="tx1"/>
              </a:solidFill>
              <a:effectLst/>
              <a:latin typeface="+mn-lt"/>
              <a:ea typeface="+mn-ea"/>
              <a:cs typeface="+mn-cs"/>
            </a:endParaRPr>
          </a:p>
          <a:p>
            <a:r>
              <a:rPr lang="sv-SE" sz="1200" b="1" u="none" kern="1200" baseline="0" dirty="0" smtClean="0">
                <a:solidFill>
                  <a:schemeClr val="tx1"/>
                </a:solidFill>
                <a:effectLst/>
                <a:latin typeface="+mn-lt"/>
                <a:ea typeface="+mn-ea"/>
                <a:cs typeface="+mn-cs"/>
              </a:rPr>
              <a:t>Tillsyn samt inhämtande av kunskap på fältet</a:t>
            </a:r>
            <a:endParaRPr lang="sv-SE" dirty="0" smtClean="0"/>
          </a:p>
          <a:p>
            <a:pPr lvl="0"/>
            <a:r>
              <a:rPr lang="sv-SE" sz="1200" kern="1200" dirty="0" smtClean="0">
                <a:solidFill>
                  <a:schemeClr val="tx1"/>
                </a:solidFill>
                <a:effectLst/>
                <a:latin typeface="+mn-lt"/>
                <a:ea typeface="+mn-ea"/>
                <a:cs typeface="+mn-cs"/>
              </a:rPr>
              <a:t>Rätt val och dimensionering av elanläggning och </a:t>
            </a:r>
            <a:r>
              <a:rPr lang="sv-SE" sz="1200" kern="1200" dirty="0" err="1" smtClean="0">
                <a:solidFill>
                  <a:schemeClr val="tx1"/>
                </a:solidFill>
                <a:effectLst/>
                <a:latin typeface="+mn-lt"/>
                <a:ea typeface="+mn-ea"/>
                <a:cs typeface="+mn-cs"/>
              </a:rPr>
              <a:t>elutrustning</a:t>
            </a:r>
            <a:r>
              <a:rPr lang="sv-SE" sz="1200" kern="1200" dirty="0" smtClean="0">
                <a:solidFill>
                  <a:schemeClr val="tx1"/>
                </a:solidFill>
                <a:effectLst/>
                <a:latin typeface="+mn-lt"/>
                <a:ea typeface="+mn-ea"/>
                <a:cs typeface="+mn-cs"/>
              </a:rPr>
              <a:t>.</a:t>
            </a:r>
          </a:p>
          <a:p>
            <a:pPr lvl="0"/>
            <a:r>
              <a:rPr lang="sv-SE" sz="1200" kern="1200" dirty="0" smtClean="0">
                <a:solidFill>
                  <a:schemeClr val="tx1"/>
                </a:solidFill>
                <a:effectLst/>
                <a:latin typeface="+mn-lt"/>
                <a:ea typeface="+mn-ea"/>
                <a:cs typeface="+mn-cs"/>
              </a:rPr>
              <a:t>Rätt installerat.</a:t>
            </a:r>
          </a:p>
          <a:p>
            <a:pPr lvl="0"/>
            <a:r>
              <a:rPr lang="sv-SE" sz="1200" kern="1200" dirty="0" smtClean="0">
                <a:solidFill>
                  <a:schemeClr val="tx1"/>
                </a:solidFill>
                <a:effectLst/>
                <a:latin typeface="+mn-lt"/>
                <a:ea typeface="+mn-ea"/>
                <a:cs typeface="+mn-cs"/>
              </a:rPr>
              <a:t>Rätt dokumenterat.</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EMC</a:t>
            </a:r>
          </a:p>
          <a:p>
            <a:pPr lvl="0"/>
            <a:r>
              <a:rPr lang="sv-SE" sz="1200" kern="1200" dirty="0" smtClean="0">
                <a:solidFill>
                  <a:schemeClr val="tx1"/>
                </a:solidFill>
                <a:effectLst/>
                <a:latin typeface="+mn-lt"/>
                <a:ea typeface="+mn-ea"/>
                <a:cs typeface="+mn-cs"/>
              </a:rPr>
              <a:t>Fysiska tillsynsbesök kommer att göras för att klarlägga om solcellsinstallationen genererar EMC-störningar vid 5 st. av anläggningarna.</a:t>
            </a:r>
          </a:p>
          <a:p>
            <a:pPr lvl="0"/>
            <a:endParaRPr lang="sv-SE" sz="1200" kern="1200" baseline="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Syfte med att titta</a:t>
            </a:r>
            <a:r>
              <a:rPr lang="sv-SE" sz="1200" b="1" kern="1200" baseline="0" dirty="0" smtClean="0">
                <a:solidFill>
                  <a:schemeClr val="tx1"/>
                </a:solidFill>
                <a:effectLst/>
                <a:latin typeface="+mn-lt"/>
                <a:ea typeface="+mn-ea"/>
                <a:cs typeface="+mn-cs"/>
              </a:rPr>
              <a:t> på solcellsanläggningar lantbruk är att</a:t>
            </a:r>
            <a:endParaRPr lang="sv-SE" sz="1200" b="1"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Projektet syftar till att stärka anläggningsinnehavarna (lantbruk) som beställare av solceller och klargöra innehavaransvar genom insamlande av information om status. Det här utgör en grund för en informationsinsats riktad mot lantbruken.</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Projektet ska kartlägga vilken påverkan den expansiva utbyggnaden av medelstora solcellsanläggningar får beträffande elsäkerhet och EMC-störning hos lantbruk. Hur kan säkerheten maximeras och störningarna minimeras? Information ska även delas till solcellsinstallatörer och elinstallationsföretag.</a:t>
            </a:r>
          </a:p>
          <a:p>
            <a:pPr lvl="0"/>
            <a:r>
              <a:rPr lang="sv-SE" sz="1200" kern="1200" dirty="0" smtClean="0">
                <a:solidFill>
                  <a:schemeClr val="tx1"/>
                </a:solidFill>
                <a:effectLst/>
                <a:latin typeface="+mn-lt"/>
                <a:ea typeface="+mn-ea"/>
                <a:cs typeface="+mn-cs"/>
              </a:rPr>
              <a:t> </a:t>
            </a:r>
          </a:p>
          <a:p>
            <a:pPr lvl="0"/>
            <a:r>
              <a:rPr lang="sv-SE" sz="1200" kern="1200" dirty="0" smtClean="0">
                <a:solidFill>
                  <a:schemeClr val="tx1"/>
                </a:solidFill>
                <a:effectLst/>
                <a:latin typeface="+mn-lt"/>
                <a:ea typeface="+mn-ea"/>
                <a:cs typeface="+mn-cs"/>
              </a:rPr>
              <a:t>Projektet ska kartlägga och motverka oseriösa företag på solcellsmarknaden.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Elsäkerhetsverket ska kunna presentera projektresultaten på kommande mässor. Till det behöver projektet ta fram ett informationsmaterial. </a:t>
            </a:r>
            <a:endParaRPr lang="sv-SE" dirty="0" smtClean="0"/>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Mål</a:t>
            </a:r>
            <a:r>
              <a:rPr lang="sv-SE" sz="1200" b="1" kern="1200" baseline="0" dirty="0" smtClean="0">
                <a:solidFill>
                  <a:schemeClr val="tx1"/>
                </a:solidFill>
                <a:effectLst/>
                <a:latin typeface="+mn-lt"/>
                <a:ea typeface="+mn-ea"/>
                <a:cs typeface="+mn-cs"/>
              </a:rPr>
              <a:t> (Leveranser)</a:t>
            </a:r>
          </a:p>
          <a:p>
            <a:pPr lvl="0"/>
            <a:r>
              <a:rPr lang="sv-SE" sz="1200" kern="1200" dirty="0" smtClean="0">
                <a:solidFill>
                  <a:schemeClr val="tx1"/>
                </a:solidFill>
                <a:effectLst/>
                <a:latin typeface="+mn-lt"/>
                <a:ea typeface="+mn-ea"/>
                <a:cs typeface="+mn-cs"/>
              </a:rPr>
              <a:t>Projektet ska ta fram information till näringsidkare (innehavare) som klargör innehavaransvar.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Projektet ska ta fram information till solcellsinstallatörer och elinstallationsföretag kring elsäkerhetsrisker och möjliga EMC-störningar, samt hur man minimerar dem.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Information delas via Elsäkerhetsverkets webbsidor och kanaler, LRF och Länsförsäkringar.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Projektet ska ta fram ett material för att kunna presentera resultaten på mässor.</a:t>
            </a:r>
          </a:p>
          <a:p>
            <a:endParaRPr lang="sv-SE" sz="1200" b="1" kern="1200" baseline="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Effekt </a:t>
            </a:r>
          </a:p>
          <a:p>
            <a:pPr lvl="0"/>
            <a:r>
              <a:rPr lang="sv-SE" sz="1200" kern="1200" dirty="0" smtClean="0">
                <a:solidFill>
                  <a:schemeClr val="tx1"/>
                </a:solidFill>
                <a:effectLst/>
                <a:latin typeface="+mn-lt"/>
                <a:ea typeface="+mn-ea"/>
                <a:cs typeface="+mn-cs"/>
              </a:rPr>
              <a:t>Det finns en ökad kännedom hos allmänheten om ansvaret för elanläggningar och faror med el (m1) (Mätning av trafik på Elsäkerhetsverkets webbsidor om solceller)</a:t>
            </a:r>
          </a:p>
          <a:p>
            <a:pPr lvl="0"/>
            <a:r>
              <a:rPr lang="sv-SE" sz="1200" kern="1200" dirty="0" smtClean="0">
                <a:solidFill>
                  <a:schemeClr val="tx1"/>
                </a:solidFill>
                <a:effectLst/>
                <a:latin typeface="+mn-lt"/>
                <a:ea typeface="+mn-ea"/>
                <a:cs typeface="+mn-cs"/>
              </a:rPr>
              <a:t>Elinstallationsföretagen känner till elsäkerhetslagens krav och tillämpar reglerna i sin verksamhet (m2) (Jämförande av kvalitet på EKP mot andra projekt)</a:t>
            </a:r>
          </a:p>
          <a:p>
            <a:pPr lvl="0"/>
            <a:r>
              <a:rPr lang="sv-SE" sz="1200" kern="1200" dirty="0" smtClean="0">
                <a:solidFill>
                  <a:schemeClr val="tx1"/>
                </a:solidFill>
                <a:effectLst/>
                <a:latin typeface="+mn-lt"/>
                <a:ea typeface="+mn-ea"/>
                <a:cs typeface="+mn-cs"/>
              </a:rPr>
              <a:t>Energiomställningen och användning av energieffektiv teknik kan ske säkert och störningsfritt (m4) (Ökad medvetenhet hos beställare och installerande företag om EMC)</a:t>
            </a:r>
          </a:p>
          <a:p>
            <a:endParaRPr lang="sv-SE" dirty="0" smtClean="0"/>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Informationskampanj utifrån resultatet från projektet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Utöver myndighetens egna informationskanaler delges resultatet LRF och motsvarande riksorganisationer. Vi planerar även för samarbete med Länsförsäkringar.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E4C1D49-246B-440C-A9BB-CEE3C957BFA4}" type="slidenum">
              <a:rPr lang="sv-SE" smtClean="0"/>
              <a:t>14</a:t>
            </a:fld>
            <a:endParaRPr lang="sv-SE"/>
          </a:p>
        </p:txBody>
      </p:sp>
    </p:spTree>
    <p:extLst>
      <p:ext uri="{BB962C8B-B14F-4D97-AF65-F5344CB8AC3E}">
        <p14:creationId xmlns:p14="http://schemas.microsoft.com/office/powerpoint/2010/main" val="6328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15</a:t>
            </a:fld>
            <a:endParaRPr lang="sv-SE"/>
          </a:p>
        </p:txBody>
      </p:sp>
    </p:spTree>
    <p:extLst>
      <p:ext uri="{BB962C8B-B14F-4D97-AF65-F5344CB8AC3E}">
        <p14:creationId xmlns:p14="http://schemas.microsoft.com/office/powerpoint/2010/main" val="384840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16</a:t>
            </a:fld>
            <a:endParaRPr lang="sv-SE"/>
          </a:p>
        </p:txBody>
      </p:sp>
    </p:spTree>
    <p:extLst>
      <p:ext uri="{BB962C8B-B14F-4D97-AF65-F5344CB8AC3E}">
        <p14:creationId xmlns:p14="http://schemas.microsoft.com/office/powerpoint/2010/main" val="101572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Samtal</a:t>
            </a:r>
            <a:r>
              <a:rPr lang="sv-SE" baseline="0" dirty="0" smtClean="0"/>
              <a:t> om vem som är ansvarig efter </a:t>
            </a:r>
            <a:r>
              <a:rPr lang="sv-SE" baseline="0" dirty="0" err="1" smtClean="0"/>
              <a:t>Bravidas</a:t>
            </a:r>
            <a:r>
              <a:rPr lang="sv-SE" baseline="0" dirty="0" smtClean="0"/>
              <a:t> besök. </a:t>
            </a:r>
            <a:r>
              <a:rPr lang="sv-SE" dirty="0" smtClean="0"/>
              <a:t>Dokumentation</a:t>
            </a:r>
            <a:r>
              <a:rPr lang="sv-SE" baseline="0" dirty="0" smtClean="0"/>
              <a:t>skrav gäller </a:t>
            </a:r>
            <a:r>
              <a:rPr lang="sv-SE" dirty="0" smtClean="0"/>
              <a:t>ej villaägare och lägenhetsinnehavare</a:t>
            </a:r>
            <a:r>
              <a:rPr lang="sv-SE" baseline="0" dirty="0" smtClean="0"/>
              <a:t> i BRF.</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A4930-0F70-454D-B303-9131713568E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82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4C1D49-246B-440C-A9BB-CEE3C957BF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92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19</a:t>
            </a:fld>
            <a:endParaRPr lang="sv-SE"/>
          </a:p>
        </p:txBody>
      </p:sp>
    </p:spTree>
    <p:extLst>
      <p:ext uri="{BB962C8B-B14F-4D97-AF65-F5344CB8AC3E}">
        <p14:creationId xmlns:p14="http://schemas.microsoft.com/office/powerpoint/2010/main" val="26984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2</a:t>
            </a:fld>
            <a:endParaRPr lang="sv-SE"/>
          </a:p>
        </p:txBody>
      </p:sp>
    </p:spTree>
    <p:extLst>
      <p:ext uri="{BB962C8B-B14F-4D97-AF65-F5344CB8AC3E}">
        <p14:creationId xmlns:p14="http://schemas.microsoft.com/office/powerpoint/2010/main" val="239911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20</a:t>
            </a:fld>
            <a:endParaRPr lang="sv-SE"/>
          </a:p>
        </p:txBody>
      </p:sp>
    </p:spTree>
    <p:extLst>
      <p:ext uri="{BB962C8B-B14F-4D97-AF65-F5344CB8AC3E}">
        <p14:creationId xmlns:p14="http://schemas.microsoft.com/office/powerpoint/2010/main" val="363732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21</a:t>
            </a:fld>
            <a:endParaRPr lang="sv-SE"/>
          </a:p>
        </p:txBody>
      </p:sp>
    </p:spTree>
    <p:extLst>
      <p:ext uri="{BB962C8B-B14F-4D97-AF65-F5344CB8AC3E}">
        <p14:creationId xmlns:p14="http://schemas.microsoft.com/office/powerpoint/2010/main" val="1644954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22</a:t>
            </a:fld>
            <a:endParaRPr lang="sv-SE"/>
          </a:p>
        </p:txBody>
      </p:sp>
    </p:spTree>
    <p:extLst>
      <p:ext uri="{BB962C8B-B14F-4D97-AF65-F5344CB8AC3E}">
        <p14:creationId xmlns:p14="http://schemas.microsoft.com/office/powerpoint/2010/main" val="169229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23</a:t>
            </a:fld>
            <a:endParaRPr lang="sv-SE"/>
          </a:p>
        </p:txBody>
      </p:sp>
    </p:spTree>
    <p:extLst>
      <p:ext uri="{BB962C8B-B14F-4D97-AF65-F5344CB8AC3E}">
        <p14:creationId xmlns:p14="http://schemas.microsoft.com/office/powerpoint/2010/main" val="370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24</a:t>
            </a:fld>
            <a:endParaRPr lang="sv-SE"/>
          </a:p>
        </p:txBody>
      </p:sp>
    </p:spTree>
    <p:extLst>
      <p:ext uri="{BB962C8B-B14F-4D97-AF65-F5344CB8AC3E}">
        <p14:creationId xmlns:p14="http://schemas.microsoft.com/office/powerpoint/2010/main" val="272812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Nollmätning om kunskap kring EMC </a:t>
            </a:r>
          </a:p>
          <a:p>
            <a:r>
              <a:rPr lang="sv-SE" sz="1200" b="0" i="0" u="none" strike="noStrike" kern="1200" baseline="0" dirty="0" smtClean="0">
                <a:solidFill>
                  <a:schemeClr val="tx1"/>
                </a:solidFill>
                <a:latin typeface="+mn-lt"/>
                <a:ea typeface="+mn-ea"/>
                <a:cs typeface="+mn-cs"/>
              </a:rPr>
              <a:t>Under december 2022 genomfördes en undersökning med hjälp av SIFO-kantar där syftet var att utföra en nollmätning för att identifiera vetskapen om EMC hos privatpersoner och hur bristande EMC yttrar sig. </a:t>
            </a:r>
          </a:p>
          <a:p>
            <a:r>
              <a:rPr lang="sv-SE" sz="1200" b="0" i="0" u="none" strike="noStrike" kern="1200" baseline="0" dirty="0" smtClean="0">
                <a:solidFill>
                  <a:schemeClr val="tx1"/>
                </a:solidFill>
                <a:latin typeface="+mn-lt"/>
                <a:ea typeface="+mn-ea"/>
                <a:cs typeface="+mn-cs"/>
              </a:rPr>
              <a:t>Av de 1091 personerna som deltog i undersökningen är slutsatsen att vetskapen om EMC är låg i samhället, hela 80 procent hade inte hört talas om EMC innan undersökningen. Utifrån svaren från de resterande 20 procent kan myndigheten se att hemelektronik och radioutrustning är de största störkällorna och yttrar sig huvudsakligen i hushåll.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I mitten av februari släppte Elsäkerhetsverket ett inspelat </a:t>
            </a:r>
            <a:r>
              <a:rPr lang="sv-SE" sz="1200" b="0" i="0" u="none" strike="noStrike" kern="1200" baseline="0" dirty="0" err="1" smtClean="0">
                <a:solidFill>
                  <a:schemeClr val="tx1"/>
                </a:solidFill>
                <a:latin typeface="+mn-lt"/>
                <a:ea typeface="+mn-ea"/>
                <a:cs typeface="+mn-cs"/>
              </a:rPr>
              <a:t>webbinarium</a:t>
            </a:r>
            <a:r>
              <a:rPr lang="sv-SE" sz="1200" b="0" i="0" u="none" strike="noStrike" kern="1200" baseline="0" dirty="0" smtClean="0">
                <a:solidFill>
                  <a:schemeClr val="tx1"/>
                </a:solidFill>
                <a:latin typeface="+mn-lt"/>
                <a:ea typeface="+mn-ea"/>
                <a:cs typeface="+mn-cs"/>
              </a:rPr>
              <a:t> om EMC. </a:t>
            </a:r>
            <a:r>
              <a:rPr lang="sv-SE" sz="1200" b="0" i="0" u="none" strike="noStrike" kern="1200" baseline="0" dirty="0" err="1" smtClean="0">
                <a:solidFill>
                  <a:schemeClr val="tx1"/>
                </a:solidFill>
                <a:latin typeface="+mn-lt"/>
                <a:ea typeface="+mn-ea"/>
                <a:cs typeface="+mn-cs"/>
              </a:rPr>
              <a:t>Webbinariet</a:t>
            </a:r>
            <a:r>
              <a:rPr lang="sv-SE" sz="1200" b="0" i="0" u="none" strike="noStrike" kern="1200" baseline="0" dirty="0" smtClean="0">
                <a:solidFill>
                  <a:schemeClr val="tx1"/>
                </a:solidFill>
                <a:latin typeface="+mn-lt"/>
                <a:ea typeface="+mn-ea"/>
                <a:cs typeface="+mn-cs"/>
              </a:rPr>
              <a:t> ger en grundläggande bild av EMC, historia och regelverk. Filmen finns tillgänglig gratis på Elsäkerhetsverkets webbplats. </a:t>
            </a:r>
          </a:p>
          <a:p>
            <a:r>
              <a:rPr lang="sv-SE" sz="1200" b="0" i="0" u="none" strike="noStrike" kern="1200" baseline="0" dirty="0" smtClean="0">
                <a:solidFill>
                  <a:schemeClr val="tx1"/>
                </a:solidFill>
                <a:latin typeface="+mn-lt"/>
                <a:ea typeface="+mn-ea"/>
                <a:cs typeface="+mn-cs"/>
              </a:rPr>
              <a:t>Under </a:t>
            </a:r>
            <a:r>
              <a:rPr lang="sv-SE" sz="1200" b="0" i="0" u="none" strike="noStrike" kern="1200" baseline="0" dirty="0" err="1" smtClean="0">
                <a:solidFill>
                  <a:schemeClr val="tx1"/>
                </a:solidFill>
                <a:latin typeface="+mn-lt"/>
                <a:ea typeface="+mn-ea"/>
                <a:cs typeface="+mn-cs"/>
              </a:rPr>
              <a:t>Elfack</a:t>
            </a:r>
            <a:r>
              <a:rPr lang="sv-SE" sz="1200" b="0" i="0" u="none" strike="noStrike" kern="1200" baseline="0" dirty="0" smtClean="0">
                <a:solidFill>
                  <a:schemeClr val="tx1"/>
                </a:solidFill>
                <a:latin typeface="+mn-lt"/>
                <a:ea typeface="+mn-ea"/>
                <a:cs typeface="+mn-cs"/>
              </a:rPr>
              <a:t> i Göteborg deltog Elsäkerhetsverket i </a:t>
            </a:r>
            <a:r>
              <a:rPr lang="sv-SE" sz="1200" b="0" i="0" u="none" strike="noStrike" kern="1200" baseline="0" dirty="0" err="1" smtClean="0">
                <a:solidFill>
                  <a:schemeClr val="tx1"/>
                </a:solidFill>
                <a:latin typeface="+mn-lt"/>
                <a:ea typeface="+mn-ea"/>
                <a:cs typeface="+mn-cs"/>
              </a:rPr>
              <a:t>Elektrikerpoddens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livpodd</a:t>
            </a:r>
            <a:r>
              <a:rPr lang="sv-SE" sz="1200" b="0" i="0" u="none" strike="noStrike" kern="1200" baseline="0" dirty="0" smtClean="0">
                <a:solidFill>
                  <a:schemeClr val="tx1"/>
                </a:solidFill>
                <a:latin typeface="+mn-lt"/>
                <a:ea typeface="+mn-ea"/>
                <a:cs typeface="+mn-cs"/>
              </a:rPr>
              <a:t> som var på plats under mässan. Elsäkerhetsverket pratade om EMC och inspelningen lanserade därefter på </a:t>
            </a:r>
            <a:r>
              <a:rPr lang="sv-SE" sz="1200" b="0" i="0" u="none" strike="noStrike" kern="1200" baseline="0" dirty="0" err="1" smtClean="0">
                <a:solidFill>
                  <a:schemeClr val="tx1"/>
                </a:solidFill>
                <a:latin typeface="+mn-lt"/>
                <a:ea typeface="+mn-ea"/>
                <a:cs typeface="+mn-cs"/>
              </a:rPr>
              <a:t>Elektrikerpoddens</a:t>
            </a:r>
            <a:r>
              <a:rPr lang="sv-SE" sz="1200" b="0" i="0" u="none" strike="noStrike" kern="1200" baseline="0" dirty="0" smtClean="0">
                <a:solidFill>
                  <a:schemeClr val="tx1"/>
                </a:solidFill>
                <a:latin typeface="+mn-lt"/>
                <a:ea typeface="+mn-ea"/>
                <a:cs typeface="+mn-cs"/>
              </a:rPr>
              <a:t> Youtube-kanal som i dagsläget har 1420 prenumeranter.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I juni medverkade Elsäkerhetsverket i </a:t>
            </a:r>
            <a:r>
              <a:rPr lang="sv-SE" sz="1200" b="0" i="0" u="none" strike="noStrike" kern="1200" baseline="0" dirty="0" err="1" smtClean="0">
                <a:solidFill>
                  <a:schemeClr val="tx1"/>
                </a:solidFill>
                <a:latin typeface="+mn-lt"/>
                <a:ea typeface="+mn-ea"/>
                <a:cs typeface="+mn-cs"/>
              </a:rPr>
              <a:t>Elekrikerpodden</a:t>
            </a:r>
            <a:r>
              <a:rPr lang="sv-SE" sz="1200" b="0" i="0" u="none" strike="noStrike" kern="1200" baseline="0" dirty="0" smtClean="0">
                <a:solidFill>
                  <a:schemeClr val="tx1"/>
                </a:solidFill>
                <a:latin typeface="+mn-lt"/>
                <a:ea typeface="+mn-ea"/>
                <a:cs typeface="+mn-cs"/>
              </a:rPr>
              <a:t> genom att spela in ett renodlat </a:t>
            </a:r>
            <a:r>
              <a:rPr lang="sv-SE" sz="1200" b="0" i="0" u="none" strike="noStrike" kern="1200" baseline="0" dirty="0" err="1" smtClean="0">
                <a:solidFill>
                  <a:schemeClr val="tx1"/>
                </a:solidFill>
                <a:latin typeface="+mn-lt"/>
                <a:ea typeface="+mn-ea"/>
                <a:cs typeface="+mn-cs"/>
              </a:rPr>
              <a:t>poddavsnitt</a:t>
            </a:r>
            <a:r>
              <a:rPr lang="sv-SE" sz="1200" b="0" i="0" u="none" strike="noStrike" kern="1200" baseline="0" dirty="0" smtClean="0">
                <a:solidFill>
                  <a:schemeClr val="tx1"/>
                </a:solidFill>
                <a:latin typeface="+mn-lt"/>
                <a:ea typeface="+mn-ea"/>
                <a:cs typeface="+mn-cs"/>
              </a:rPr>
              <a:t> om EMC tillsammans med SEK Svensk </a:t>
            </a:r>
            <a:r>
              <a:rPr lang="sv-SE" sz="1200" b="0" i="0" u="none" strike="noStrike" kern="1200" baseline="0" dirty="0" err="1" smtClean="0">
                <a:solidFill>
                  <a:schemeClr val="tx1"/>
                </a:solidFill>
                <a:latin typeface="+mn-lt"/>
                <a:ea typeface="+mn-ea"/>
                <a:cs typeface="+mn-cs"/>
              </a:rPr>
              <a:t>Elstandard</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Poddavsnittet</a:t>
            </a:r>
            <a:r>
              <a:rPr lang="sv-SE" sz="1200" b="0" i="0" u="none" strike="noStrike" kern="1200" baseline="0" dirty="0" smtClean="0">
                <a:solidFill>
                  <a:schemeClr val="tx1"/>
                </a:solidFill>
                <a:latin typeface="+mn-lt"/>
                <a:ea typeface="+mn-ea"/>
                <a:cs typeface="+mn-cs"/>
              </a:rPr>
              <a:t> lanserades under augusti på </a:t>
            </a:r>
            <a:r>
              <a:rPr lang="sv-SE" sz="1200" b="0" i="0" u="none" strike="noStrike" kern="1200" baseline="0" dirty="0" err="1" smtClean="0">
                <a:solidFill>
                  <a:schemeClr val="tx1"/>
                </a:solidFill>
                <a:latin typeface="+mn-lt"/>
                <a:ea typeface="+mn-ea"/>
                <a:cs typeface="+mn-cs"/>
              </a:rPr>
              <a:t>Elektrikerpoddens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spotifykanal</a:t>
            </a:r>
            <a:r>
              <a:rPr lang="sv-SE" sz="1200" b="0" i="0" u="none" strike="noStrike" kern="1200" baseline="0" dirty="0" smtClean="0">
                <a:solidFill>
                  <a:schemeClr val="tx1"/>
                </a:solidFill>
                <a:latin typeface="+mn-lt"/>
                <a:ea typeface="+mn-ea"/>
                <a:cs typeface="+mn-cs"/>
              </a:rPr>
              <a:t>.</a:t>
            </a:r>
          </a:p>
          <a:p>
            <a:r>
              <a:rPr lang="sv-SE" sz="1200" b="0" i="0" u="none" strike="noStrike" kern="1200" baseline="0" dirty="0" smtClean="0">
                <a:solidFill>
                  <a:schemeClr val="tx1"/>
                </a:solidFill>
                <a:latin typeface="+mn-lt"/>
                <a:ea typeface="+mn-ea"/>
                <a:cs typeface="+mn-cs"/>
              </a:rPr>
              <a:t> </a:t>
            </a:r>
          </a:p>
          <a:p>
            <a:r>
              <a:rPr lang="sv-SE" sz="1200" b="0" i="0" u="none" strike="noStrike" kern="1200" baseline="0" dirty="0" smtClean="0">
                <a:solidFill>
                  <a:schemeClr val="tx1"/>
                </a:solidFill>
                <a:latin typeface="+mn-lt"/>
                <a:ea typeface="+mn-ea"/>
                <a:cs typeface="+mn-cs"/>
              </a:rPr>
              <a:t>Elsäkerhetsverket räknar med att kunna följa effekten av detta under de kommande åren. </a:t>
            </a: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25</a:t>
            </a:fld>
            <a:endParaRPr lang="sv-SE"/>
          </a:p>
        </p:txBody>
      </p:sp>
    </p:spTree>
    <p:extLst>
      <p:ext uri="{BB962C8B-B14F-4D97-AF65-F5344CB8AC3E}">
        <p14:creationId xmlns:p14="http://schemas.microsoft.com/office/powerpoint/2010/main" val="811840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Anmälningsfunktion för EMC-störningar </a:t>
            </a:r>
          </a:p>
          <a:p>
            <a:r>
              <a:rPr lang="sv-SE" sz="1200" b="0" i="0" u="none" strike="noStrike" kern="1200" baseline="0" dirty="0" smtClean="0">
                <a:solidFill>
                  <a:schemeClr val="tx1"/>
                </a:solidFill>
                <a:latin typeface="+mn-lt"/>
                <a:ea typeface="+mn-ea"/>
                <a:cs typeface="+mn-cs"/>
              </a:rPr>
              <a:t>Elsäkerhetsverket lanserade en ny E-tjänst för att anmäla en störande elanläggning eller elprodukt under mars 2023. Under 2023 har ett 40-tal ärenden anmälts in via e-tjänsten. Antalet anmälningar är varken oväntade eller väntade då det inte gick att förutspå hur väl e-tjänsten skulle användas av yrkesverksamma och privatpersoner. E-tjänsten behöver fortsatta marknadsföringsinsatser för att både anmälningstjänsten och fenomenet EMC-störningar ska bli mera känt. E-tjänsten kommer hjälpa myndigheten i rätt riktning mot störningsfri el, exempelvis när planerade insatser, marknadskontroll och anläggningstillsyn startas utefter vilka anmälningar som inkommit. Det är för tidigt att peka ut några trender, men solcellsanläggningar är ett område som utmärker sig.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26</a:t>
            </a:fld>
            <a:endParaRPr lang="sv-SE"/>
          </a:p>
        </p:txBody>
      </p:sp>
    </p:spTree>
    <p:extLst>
      <p:ext uri="{BB962C8B-B14F-4D97-AF65-F5344CB8AC3E}">
        <p14:creationId xmlns:p14="http://schemas.microsoft.com/office/powerpoint/2010/main" val="283490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4C1D49-246B-440C-A9BB-CEE3C957BFA4}" type="slidenum">
              <a:rPr lang="sv-SE" smtClean="0"/>
              <a:t>27</a:t>
            </a:fld>
            <a:endParaRPr lang="sv-SE"/>
          </a:p>
        </p:txBody>
      </p:sp>
    </p:spTree>
    <p:extLst>
      <p:ext uri="{BB962C8B-B14F-4D97-AF65-F5344CB8AC3E}">
        <p14:creationId xmlns:p14="http://schemas.microsoft.com/office/powerpoint/2010/main" val="68884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Tidigt registrerade företag </a:t>
            </a:r>
          </a:p>
          <a:p>
            <a:r>
              <a:rPr lang="sv-SE" sz="1200" b="0" i="0" u="none" strike="noStrike" kern="1200" baseline="0" dirty="0" smtClean="0">
                <a:solidFill>
                  <a:schemeClr val="tx1"/>
                </a:solidFill>
                <a:latin typeface="+mn-lt"/>
                <a:ea typeface="+mn-ea"/>
                <a:cs typeface="+mn-cs"/>
              </a:rPr>
              <a:t>Alla företag eller organisationer som yrkesmässigt utför elinstallationsarbete måste ha ett egenkontrollprogram. Elsäkerhetsverket startade under hösten 2023 en granskning av egenkontrollprogram hos elinstallationsföretag registrerade hos myndigheten. I projektet ingår även fortsatta kommunikationsinsatser för att ge företagen ökad kunskap om egenkontrollprogram.</a:t>
            </a:r>
          </a:p>
          <a:p>
            <a:r>
              <a:rPr lang="sv-SE" sz="1200" b="0" i="0" u="none" strike="noStrike" kern="1200" baseline="0" dirty="0" smtClean="0">
                <a:solidFill>
                  <a:schemeClr val="tx1"/>
                </a:solidFill>
                <a:latin typeface="+mn-lt"/>
                <a:ea typeface="+mn-ea"/>
                <a:cs typeface="+mn-cs"/>
              </a:rPr>
              <a:t> </a:t>
            </a:r>
          </a:p>
          <a:p>
            <a:r>
              <a:rPr lang="sv-SE" sz="1200" b="0" i="0" u="none" strike="noStrike" kern="1200" baseline="0" dirty="0" smtClean="0">
                <a:solidFill>
                  <a:schemeClr val="tx1"/>
                </a:solidFill>
                <a:latin typeface="+mn-lt"/>
                <a:ea typeface="+mn-ea"/>
                <a:cs typeface="+mn-cs"/>
              </a:rPr>
              <a:t>Erfarenheten från myndighetens tidigare företagstillsyn är att många elinstallationsföretag inte uppfyller lagkraven för egenkontrollprogram. Elsäkerhetsverket har också sett att en del elinstallationsföretag har rutiner och egenkontroller på plats sedan tidigare, men att företagen inte fullt ut har förstått vad egenkontrollprogrammet ska ha för funktion i deras verksamhet.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Inledningsvis informerade Elsäkerhetsverket registrerade elinstallationsföretag om projektet. Därefter begärde myndigheten in egenkontrollprogram från 200 slumpmässigt utvalda företag för att bedöma om de uppfyllde lagkraven.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Egenkontrollprogrammet ska vara företagets egna system för att säkerställa att verksamheten styrs, att rutinerna följs och kontroller görs utifrån de verksamhetstyper man är registrerad för och att elinstallationsarbete utförs på rätt sätt och av personal med rätt kompetens. I detta projekt har myndigheten kunnat se brister men också missförstånd gällande företagens egenkontrollprogram.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När företagen har upprättat sitt egenkontrollprogram har majoriteten använt sig av någon mall. Det är dock ytterst sällan som företaget har anpassat mallen efter företagets verksamhet på det sätt som krävs för att ett egenkontrollprogram ska få önskad effekt i verksamheten. Mallarna som använts är generella och beskriver att det ska finnas exempelvis kompetenskartläggning, rutiner och kontroller. Här behöver företagen själva beskriva utifrån sin verksamhet.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Ett egenkontrollprogram ska hållas aktuellt och ses över minst en gång per år, men också löpande vid behov. Myndigheten ser brister när det gäller företagens löpande uppdatering av egenkontrollprogrammen. </a:t>
            </a:r>
          </a:p>
          <a:p>
            <a:r>
              <a:rPr lang="sv-SE" sz="1200" b="0" i="0" u="none" strike="noStrike" kern="1200" baseline="0" dirty="0" smtClean="0">
                <a:solidFill>
                  <a:schemeClr val="tx1"/>
                </a:solidFill>
                <a:latin typeface="+mn-lt"/>
                <a:ea typeface="+mn-ea"/>
                <a:cs typeface="+mn-cs"/>
              </a:rPr>
              <a:t>Ett flertal företag är också exempelvis registrerade för fler verksamhetstyper än de faktiskt arbetar med enligt sitt egenkontrollprogram, eller tvärtom. Egenkontrollprogrammet ska omfatta de verksamhetstyper som man arbetar inom. Är ett företag registrerat för exempelvis elproduktionsanläggningar – så ska egenkontrollprogrammet också omfatta de arbeten företaget gör inom den verksamhetstypen.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Resultatet visar att det finns stora brister i elinstallationsföretagens egenkontrollprogram och det finns ett behov att genomföra kunskapshöjande åtgärder. Därför kommer myndigheten som en del i projektet erbjuda digitala utbildningstillfällen om egenkontrollprogram under 2024. Vid dessa tillfällen kommer myndigheten också att berätta om resultaten från tillsynen som skett under hösten 2023.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Myndigheten har kommunicerat projektet genom bland annat information i digitala kanaler och ett riktat utskick till alla elinstallationsföretag som är registrerade i Elsäkerhetsverkets företagsregister, cirka 15 000 stycken. Det har bland annat genererat i att man lyft ämnet i exempel bransch- och nättidningar som Elinstallatören, </a:t>
            </a:r>
            <a:r>
              <a:rPr lang="sv-SE" sz="1200" b="0" i="0" u="none" strike="noStrike" kern="1200" baseline="0" dirty="0" err="1" smtClean="0">
                <a:solidFill>
                  <a:schemeClr val="tx1"/>
                </a:solidFill>
                <a:latin typeface="+mn-lt"/>
                <a:ea typeface="+mn-ea"/>
                <a:cs typeface="+mn-cs"/>
              </a:rPr>
              <a:t>Voltimum</a:t>
            </a:r>
            <a:r>
              <a:rPr lang="sv-SE" sz="1200" b="0" i="0" u="none" strike="noStrike" kern="1200" baseline="0" dirty="0" smtClean="0">
                <a:solidFill>
                  <a:schemeClr val="tx1"/>
                </a:solidFill>
                <a:latin typeface="+mn-lt"/>
                <a:ea typeface="+mn-ea"/>
                <a:cs typeface="+mn-cs"/>
              </a:rPr>
              <a:t> och DagensNäringsliv.se. </a:t>
            </a: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3</a:t>
            </a:fld>
            <a:endParaRPr lang="sv-SE"/>
          </a:p>
        </p:txBody>
      </p:sp>
    </p:spTree>
    <p:extLst>
      <p:ext uri="{BB962C8B-B14F-4D97-AF65-F5344CB8AC3E}">
        <p14:creationId xmlns:p14="http://schemas.microsoft.com/office/powerpoint/2010/main" val="278789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Tidigt registrerade företag </a:t>
            </a:r>
          </a:p>
          <a:p>
            <a:r>
              <a:rPr lang="sv-SE" sz="1200" b="0" i="0" u="none" strike="noStrike" kern="1200" baseline="0" dirty="0" smtClean="0">
                <a:solidFill>
                  <a:schemeClr val="tx1"/>
                </a:solidFill>
                <a:latin typeface="+mn-lt"/>
                <a:ea typeface="+mn-ea"/>
                <a:cs typeface="+mn-cs"/>
              </a:rPr>
              <a:t>Alla företag eller organisationer som yrkesmässigt utför elinstallationsarbete måste ha ett egenkontrollprogram. Elsäkerhetsverket startade under hösten 2023 en granskning av egenkontrollprogram hos elinstallationsföretag registrerade hos myndigheten. I projektet ingår även fortsatta kommunikationsinsatser för att ge företagen ökad kunskap om egenkontrollprogram.</a:t>
            </a:r>
          </a:p>
          <a:p>
            <a:r>
              <a:rPr lang="sv-SE" sz="1200" b="0" i="0" u="none" strike="noStrike" kern="1200" baseline="0" dirty="0" smtClean="0">
                <a:solidFill>
                  <a:schemeClr val="tx1"/>
                </a:solidFill>
                <a:latin typeface="+mn-lt"/>
                <a:ea typeface="+mn-ea"/>
                <a:cs typeface="+mn-cs"/>
              </a:rPr>
              <a:t> </a:t>
            </a:r>
          </a:p>
          <a:p>
            <a:r>
              <a:rPr lang="sv-SE" sz="1200" b="0" i="0" u="none" strike="noStrike" kern="1200" baseline="0" dirty="0" smtClean="0">
                <a:solidFill>
                  <a:schemeClr val="tx1"/>
                </a:solidFill>
                <a:latin typeface="+mn-lt"/>
                <a:ea typeface="+mn-ea"/>
                <a:cs typeface="+mn-cs"/>
              </a:rPr>
              <a:t>Erfarenheten från myndighetens tidigare företagstillsyn är att många elinstallationsföretag inte uppfyller lagkraven för egenkontrollprogram. Elsäkerhetsverket har också sett att en del elinstallationsföretag har rutiner och egenkontroller på plats sedan tidigare, men att företagen inte fullt ut har förstått vad egenkontrollprogrammet ska ha för funktion i deras verksamhet.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Inledningsvis informerade Elsäkerhetsverket registrerade elinstallationsföretag om projektet. Därefter begärde myndigheten in egenkontrollprogram från 200 slumpmässigt utvalda företag för att bedöma om de uppfyllde lagkraven.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Egenkontrollprogrammet ska vara företagets egna system för att säkerställa att verksamheten styrs, att rutinerna följs och kontroller görs utifrån de verksamhetstyper man är registrerad för och att elinstallationsarbete utförs på rätt sätt och av personal med rätt kompetens. I detta projekt har myndigheten kunnat se brister men också missförstånd gällande företagens egenkontrollprogram.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När företagen har upprättat sitt egenkontrollprogram har majoriteten använt sig av någon mall. Det är dock ytterst sällan som företaget har anpassat mallen efter företagets verksamhet på det sätt som krävs för att ett egenkontrollprogram ska få önskad effekt i verksamheten. Mallarna som använts är generella och beskriver att det ska finnas exempelvis kompetenskartläggning, rutiner och kontroller. Här behöver företagen själva beskriva utifrån sin verksamhet.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Ett egenkontrollprogram ska hållas aktuellt och ses över minst en gång per år, men också löpande vid behov. Myndigheten ser brister när det gäller företagens löpande uppdatering av egenkontrollprogrammen. </a:t>
            </a:r>
          </a:p>
          <a:p>
            <a:r>
              <a:rPr lang="sv-SE" sz="1200" b="0" i="0" u="none" strike="noStrike" kern="1200" baseline="0" dirty="0" smtClean="0">
                <a:solidFill>
                  <a:schemeClr val="tx1"/>
                </a:solidFill>
                <a:latin typeface="+mn-lt"/>
                <a:ea typeface="+mn-ea"/>
                <a:cs typeface="+mn-cs"/>
              </a:rPr>
              <a:t>Ett flertal företag är också exempelvis registrerade för fler verksamhetstyper än de faktiskt arbetar med enligt sitt egenkontrollprogram, eller tvärtom. Egenkontrollprogrammet ska omfatta de verksamhetstyper som man arbetar inom. Är ett företag registrerat för exempelvis elproduktionsanläggningar – så ska egenkontrollprogrammet också omfatta de arbeten företaget gör inom den verksamhetstypen.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Resultatet visar att det finns stora brister i elinstallationsföretagens egenkontrollprogram och det finns ett behov att genomföra kunskapshöjande åtgärder. Därför kommer myndigheten som en del i projektet erbjuda digitala utbildningstillfällen om egenkontrollprogram under 2024. Vid dessa tillfällen kommer myndigheten också att berätta om resultaten från tillsynen som skett under hösten 2023.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Myndigheten har kommunicerat projektet genom bland annat information i digitala kanaler och ett riktat utskick till alla elinstallationsföretag som är registrerade i Elsäkerhetsverkets företagsregister, cirka 15 000 stycken. Det har bland annat genererat i att man lyft ämnet i exempel bransch- och nättidningar som Elinstallatören, </a:t>
            </a:r>
            <a:r>
              <a:rPr lang="sv-SE" sz="1200" b="0" i="0" u="none" strike="noStrike" kern="1200" baseline="0" dirty="0" err="1" smtClean="0">
                <a:solidFill>
                  <a:schemeClr val="tx1"/>
                </a:solidFill>
                <a:latin typeface="+mn-lt"/>
                <a:ea typeface="+mn-ea"/>
                <a:cs typeface="+mn-cs"/>
              </a:rPr>
              <a:t>Voltimum</a:t>
            </a:r>
            <a:r>
              <a:rPr lang="sv-SE" sz="1200" b="0" i="0" u="none" strike="noStrike" kern="1200" baseline="0" dirty="0" smtClean="0">
                <a:solidFill>
                  <a:schemeClr val="tx1"/>
                </a:solidFill>
                <a:latin typeface="+mn-lt"/>
                <a:ea typeface="+mn-ea"/>
                <a:cs typeface="+mn-cs"/>
              </a:rPr>
              <a:t> och DagensNäringsliv.se. </a:t>
            </a: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4</a:t>
            </a:fld>
            <a:endParaRPr lang="sv-SE"/>
          </a:p>
        </p:txBody>
      </p:sp>
    </p:spTree>
    <p:extLst>
      <p:ext uri="{BB962C8B-B14F-4D97-AF65-F5344CB8AC3E}">
        <p14:creationId xmlns:p14="http://schemas.microsoft.com/office/powerpoint/2010/main" val="13637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Elsäkerhetsverket har låtit undersöka hur stor kunskap elinstallationsföretagen har om lagstiftningen kring elsäkerhet. Syftet är att få en bild av hur väl elföretagen har förstått de förändringar</a:t>
            </a:r>
            <a:r>
              <a:rPr lang="sv-SE" sz="1200" b="1" kern="1200" baseline="0" dirty="0" smtClean="0">
                <a:solidFill>
                  <a:schemeClr val="tx1"/>
                </a:solidFill>
                <a:effectLst/>
                <a:latin typeface="+mn-lt"/>
                <a:ea typeface="+mn-ea"/>
                <a:cs typeface="+mn-cs"/>
              </a:rPr>
              <a:t> som skedde i regelverket när elsäkerhetslagen började att gälla,</a:t>
            </a:r>
            <a:r>
              <a:rPr lang="sv-SE" sz="1200" b="1" kern="1200" dirty="0" smtClean="0">
                <a:solidFill>
                  <a:schemeClr val="tx1"/>
                </a:solidFill>
                <a:effectLst/>
                <a:latin typeface="+mn-lt"/>
                <a:ea typeface="+mn-ea"/>
                <a:cs typeface="+mn-cs"/>
              </a:rPr>
              <a:t> och hur man i praktiken jobbar efter den nya lagstiftningen.  Undersökningen har gjorts för att myndigheten ska få ett underlag inför framtagande av</a:t>
            </a:r>
            <a:r>
              <a:rPr lang="sv-SE" sz="1200" b="1" kern="1200" baseline="0" dirty="0" smtClean="0">
                <a:solidFill>
                  <a:schemeClr val="tx1"/>
                </a:solidFill>
                <a:effectLst/>
                <a:latin typeface="+mn-lt"/>
                <a:ea typeface="+mn-ea"/>
                <a:cs typeface="+mn-cs"/>
              </a:rPr>
              <a:t> framtida informationsinsatser och utbildningsmaterial riktat till målgruppen.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Datainsamlingen till elinstallationsföretag genomfördes som telefonintervjuer med målet 500 genomförda intervjuer. Intervjuerna genomfördes av ett</a:t>
            </a:r>
            <a:r>
              <a:rPr lang="sv-SE" baseline="0" dirty="0" smtClean="0"/>
              <a:t> undersökningsföretag, </a:t>
            </a:r>
            <a:r>
              <a:rPr lang="sv-SE" dirty="0" smtClean="0"/>
              <a:t>utifrån ett slumpmässigt urval på några tusen företag</a:t>
            </a:r>
            <a:r>
              <a:rPr lang="sv-SE" baseline="0" dirty="0" smtClean="0"/>
              <a:t> under oktober 2023. Vi kontaktade den person som företaget angett som kontaktperson vid registrering och ställde frågor om roller, ansvar, hur man jobbar med EKP och kompetensförsörjning.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5</a:t>
            </a:fld>
            <a:endParaRPr lang="sv-SE"/>
          </a:p>
        </p:txBody>
      </p:sp>
    </p:spTree>
    <p:extLst>
      <p:ext uri="{BB962C8B-B14F-4D97-AF65-F5344CB8AC3E}">
        <p14:creationId xmlns:p14="http://schemas.microsoft.com/office/powerpoint/2010/main" val="402487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Resultaten är inte sammanställda i dagsläget, men telefonundersökningen och den tematiska tillsynen pekar åt samma håll</a:t>
            </a:r>
            <a:r>
              <a:rPr lang="sv-SE" baseline="0" dirty="0" smtClean="0"/>
              <a:t>.</a:t>
            </a:r>
          </a:p>
          <a:p>
            <a:endParaRPr lang="sv-SE" baseline="0" dirty="0" smtClean="0"/>
          </a:p>
          <a:p>
            <a:r>
              <a:rPr lang="sv-SE" baseline="0" dirty="0" smtClean="0"/>
              <a:t>1. </a:t>
            </a:r>
            <a:r>
              <a:rPr lang="sv-SE" b="1" baseline="0" dirty="0" smtClean="0"/>
              <a:t>Verksamhetstyper:</a:t>
            </a:r>
            <a:r>
              <a:rPr lang="sv-SE" baseline="0" dirty="0" smtClean="0"/>
              <a:t/>
            </a:r>
            <a:br>
              <a:rPr lang="sv-SE" baseline="0" dirty="0" smtClean="0"/>
            </a:br>
            <a:r>
              <a:rPr lang="sv-SE" baseline="0" dirty="0" smtClean="0"/>
              <a:t>Anledningen till att det skiljer sig i Elsäkerhetsverkets register och i företagets EKP varierar naturligtvis från fall till fall, men här är några exempel:</a:t>
            </a:r>
          </a:p>
          <a:p>
            <a:pPr marL="171450" indent="-171450">
              <a:buFontTx/>
              <a:buChar char="-"/>
            </a:pPr>
            <a:r>
              <a:rPr lang="sv-SE" baseline="0" dirty="0" smtClean="0"/>
              <a:t>Verksamheten har ändrats och man glömmer att uppdatera, antigen i egenkontrollprogrammet eller i Elsäkerhetsverkets register</a:t>
            </a:r>
          </a:p>
          <a:p>
            <a:pPr marL="171450" indent="-171450">
              <a:buFontTx/>
              <a:buChar char="-"/>
            </a:pPr>
            <a:r>
              <a:rPr lang="sv-SE" baseline="0" dirty="0" smtClean="0"/>
              <a:t>Företagen tänker att vi kommer ev. att arbeta med detta.</a:t>
            </a:r>
          </a:p>
          <a:p>
            <a:pPr marL="171450" indent="-171450">
              <a:buFontTx/>
              <a:buChar char="-"/>
            </a:pPr>
            <a:r>
              <a:rPr lang="sv-SE" baseline="0" dirty="0" smtClean="0"/>
              <a:t>Företagen ser ”Kolla elföretaget” som en ”reklamplats”, </a:t>
            </a:r>
          </a:p>
          <a:p>
            <a:endParaRPr lang="sv-SE" baseline="0" dirty="0" smtClean="0"/>
          </a:p>
          <a:p>
            <a:r>
              <a:rPr lang="sv-SE" baseline="0" dirty="0" smtClean="0"/>
              <a:t>2. </a:t>
            </a:r>
            <a:r>
              <a:rPr lang="sv-SE" b="1" baseline="0" dirty="0" smtClean="0"/>
              <a:t>Hur man skapar EKP:</a:t>
            </a:r>
          </a:p>
          <a:p>
            <a:r>
              <a:rPr lang="sv-SE" baseline="0" dirty="0" smtClean="0"/>
              <a:t>De flesta använder sig av en mall. Inget fel på mallar. Mallar är väldigt generella, de ska fungera från enmansföretaget till det stora företag med många anställda och till koncerner. Man måste i princip alltid anpassa mallen till sin egen verksamhet.</a:t>
            </a:r>
            <a:br>
              <a:rPr lang="sv-SE" baseline="0" dirty="0" smtClean="0"/>
            </a:br>
            <a:r>
              <a:rPr lang="sv-SE" baseline="0" dirty="0" smtClean="0"/>
              <a:t>Mallen beskriver tex</a:t>
            </a:r>
          </a:p>
          <a:p>
            <a:pPr marL="171450" indent="-171450">
              <a:buFontTx/>
              <a:buChar char="-"/>
            </a:pPr>
            <a:r>
              <a:rPr lang="sv-SE" u="sng" baseline="0" dirty="0" smtClean="0"/>
              <a:t>att</a:t>
            </a:r>
            <a:r>
              <a:rPr lang="sv-SE" baseline="0" dirty="0" smtClean="0"/>
              <a:t> det finns ska finns rutiner för till exempel kontroller, avvikelser, uppdatering av EKP,</a:t>
            </a:r>
          </a:p>
          <a:p>
            <a:pPr marL="171450" indent="-171450">
              <a:buFontTx/>
              <a:buChar char="-"/>
            </a:pPr>
            <a:r>
              <a:rPr lang="sv-SE" u="sng" baseline="0" dirty="0" smtClean="0"/>
              <a:t>att</a:t>
            </a:r>
            <a:r>
              <a:rPr lang="sv-SE" baseline="0" dirty="0" smtClean="0"/>
              <a:t> det ska finnas en beskrivning av organisationen för utförande av elinstallationsarbete etc.</a:t>
            </a:r>
          </a:p>
          <a:p>
            <a:pPr marL="0" indent="0">
              <a:buFontTx/>
              <a:buNone/>
            </a:pPr>
            <a:r>
              <a:rPr lang="sv-SE" baseline="0" dirty="0" smtClean="0"/>
              <a:t/>
            </a:r>
            <a:br>
              <a:rPr lang="sv-SE" baseline="0" dirty="0" smtClean="0"/>
            </a:br>
            <a:r>
              <a:rPr lang="sv-SE" baseline="0" dirty="0" smtClean="0"/>
              <a:t>Det Elsäkerhetsverket vill är att företagen beskriver är </a:t>
            </a:r>
            <a:r>
              <a:rPr lang="sv-SE" u="sng" baseline="0" dirty="0" smtClean="0"/>
              <a:t>HUR</a:t>
            </a:r>
            <a:r>
              <a:rPr lang="sv-SE" baseline="0" dirty="0" smtClean="0"/>
              <a:t> företaget säkerställer att man tex</a:t>
            </a:r>
          </a:p>
          <a:p>
            <a:pPr marL="171450" indent="-171450">
              <a:buFontTx/>
              <a:buChar char="-"/>
            </a:pPr>
            <a:r>
              <a:rPr lang="sv-SE" baseline="0" dirty="0" smtClean="0"/>
              <a:t>får rätt person till rätt jobb. Vilka rutiner har företaget för kompetenskartläggning och kompetenskrav,</a:t>
            </a:r>
          </a:p>
          <a:p>
            <a:pPr marL="171450" indent="-171450">
              <a:buFontTx/>
              <a:buChar char="-"/>
            </a:pPr>
            <a:r>
              <a:rPr lang="sv-SE" u="sng" baseline="0" dirty="0" smtClean="0"/>
              <a:t>hur</a:t>
            </a:r>
            <a:r>
              <a:rPr lang="sv-SE" baseline="0" dirty="0" smtClean="0"/>
              <a:t> man säkerställer att rutinerna tillämpas i verksamheten,</a:t>
            </a:r>
          </a:p>
          <a:p>
            <a:pPr marL="171450" indent="-171450">
              <a:buFontTx/>
              <a:buChar char="-"/>
            </a:pPr>
            <a:r>
              <a:rPr lang="sv-SE" baseline="0" dirty="0" smtClean="0"/>
              <a:t>vilka kontroller som görs,</a:t>
            </a:r>
          </a:p>
          <a:p>
            <a:pPr marL="171450" indent="-171450">
              <a:buFontTx/>
              <a:buChar char="-"/>
            </a:pPr>
            <a:r>
              <a:rPr lang="sv-SE" baseline="0" dirty="0" smtClean="0"/>
              <a:t>vilka rutiner har företaget vid en förfrågan, finns kompetensen i företaget,</a:t>
            </a:r>
          </a:p>
          <a:p>
            <a:pPr marL="171450" indent="-171450">
              <a:buFontTx/>
              <a:buChar char="-"/>
            </a:pPr>
            <a:r>
              <a:rPr lang="sv-SE" u="sng" baseline="0" dirty="0" smtClean="0"/>
              <a:t>hur</a:t>
            </a:r>
            <a:r>
              <a:rPr lang="sv-SE" baseline="0" dirty="0" smtClean="0"/>
              <a:t> ser rutinen ut för att få anläggningskännedom inför ett arbete etc.</a:t>
            </a:r>
          </a:p>
          <a:p>
            <a:endParaRPr lang="sv-SE" baseline="0" dirty="0" smtClean="0"/>
          </a:p>
          <a:p>
            <a:r>
              <a:rPr lang="sv-SE" baseline="0" dirty="0" smtClean="0"/>
              <a:t>3. </a:t>
            </a:r>
            <a:r>
              <a:rPr lang="sv-SE" b="1" baseline="0" dirty="0" smtClean="0"/>
              <a:t>Uppdatering av EKP:</a:t>
            </a:r>
          </a:p>
          <a:p>
            <a:r>
              <a:rPr lang="sv-SE" baseline="0" dirty="0" smtClean="0"/>
              <a:t>I föreskriften ELSÄK-FS 2017:3, 3 kap. § 13 står det att företaget minst 1 gång om året ska göra en översyn av egenkontrollprogrammet och försäkra sig om att registreringen hos Elsäkerhetsverket är aktuell.</a:t>
            </a:r>
            <a:br>
              <a:rPr lang="sv-SE" baseline="0" dirty="0" smtClean="0"/>
            </a:br>
            <a:r>
              <a:rPr lang="sv-SE" baseline="0" dirty="0" smtClean="0"/>
              <a:t/>
            </a:r>
            <a:br>
              <a:rPr lang="sv-SE" baseline="0" dirty="0" smtClean="0"/>
            </a:br>
            <a:r>
              <a:rPr lang="sv-SE" baseline="0" dirty="0" smtClean="0"/>
              <a:t>Vi har sett att verksamhetstyperna som företaget har registrerat hos Elsäkerhetsverket inte stämmer överens med verksamhetstyperna som är beskrivna i företagets egenkontrollprogram.</a:t>
            </a:r>
            <a:br>
              <a:rPr lang="sv-SE" baseline="0" dirty="0" smtClean="0"/>
            </a:br>
            <a:r>
              <a:rPr lang="sv-SE" baseline="0" dirty="0" smtClean="0"/>
              <a:t>Det innebär att det finns förbättringspotential hos företagen när det handlar om uppdatering av egenkontrollprogrammet.</a:t>
            </a:r>
            <a:br>
              <a:rPr lang="sv-SE" baseline="0" dirty="0" smtClean="0"/>
            </a:br>
            <a:endParaRPr lang="sv-SE" baseline="0" dirty="0" smtClean="0"/>
          </a:p>
          <a:p>
            <a:r>
              <a:rPr lang="sv-SE" baseline="0" dirty="0" smtClean="0"/>
              <a:t>Det företagen förväntas göra är att:</a:t>
            </a:r>
          </a:p>
          <a:p>
            <a:r>
              <a:rPr lang="sv-SE" baseline="0" dirty="0" smtClean="0"/>
              <a:t>- Beskriv </a:t>
            </a:r>
            <a:r>
              <a:rPr lang="sv-SE" u="sng" baseline="0" dirty="0" smtClean="0"/>
              <a:t>hur </a:t>
            </a:r>
            <a:r>
              <a:rPr lang="sv-SE" baseline="0" dirty="0" smtClean="0"/>
              <a:t>företaget gör för att hålla egenkontrollprogrammet uppdaterat.</a:t>
            </a:r>
          </a:p>
          <a:p>
            <a:pPr marL="171450" indent="-171450">
              <a:buFontTx/>
              <a:buChar char="-"/>
            </a:pPr>
            <a:r>
              <a:rPr lang="sv-SE" baseline="0" dirty="0" smtClean="0"/>
              <a:t>Beskriv vilka förändringar i företaget är av sådan vikt att egenkontrollprogrammet ska uppdateras. Det kan exempelvis vara vid nyanställning, företaget ska börja arbeta inom ett nytt område, nya föreskrifter eller standarder, någon slutar etc.</a:t>
            </a:r>
          </a:p>
          <a:p>
            <a:pPr marL="171450" indent="-171450">
              <a:buFontTx/>
              <a:buChar char="-"/>
            </a:pPr>
            <a:r>
              <a:rPr lang="sv-SE" u="sng" baseline="0" dirty="0" smtClean="0"/>
              <a:t>Hur </a:t>
            </a:r>
            <a:r>
              <a:rPr lang="sv-SE" baseline="0" dirty="0" smtClean="0"/>
              <a:t>sker den här uppdateringen och när.</a:t>
            </a:r>
          </a:p>
          <a:p>
            <a:pPr marL="171450" indent="-171450">
              <a:buFontTx/>
              <a:buChar char="-"/>
            </a:pPr>
            <a:r>
              <a:rPr lang="sv-SE" u="sng" baseline="0" dirty="0" smtClean="0"/>
              <a:t>Hur</a:t>
            </a:r>
            <a:r>
              <a:rPr lang="sv-SE" baseline="0" dirty="0" smtClean="0"/>
              <a:t> uppdateras egenkontrollprogrammet vid tillbud för att de inte ska ske i framtiden?</a:t>
            </a:r>
          </a:p>
          <a:p>
            <a:pPr marL="171450" indent="-171450">
              <a:buFontTx/>
              <a:buChar char="-"/>
            </a:pPr>
            <a:r>
              <a:rPr lang="sv-SE" baseline="0" dirty="0" smtClean="0"/>
              <a:t>Beskriv vem eller vilka inom organisationen som är ansvariga för att hålla egenkontrollprogrammet uppdaterat.</a:t>
            </a:r>
            <a:br>
              <a:rPr lang="sv-SE" baseline="0" dirty="0" smtClean="0"/>
            </a:b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6</a:t>
            </a:fld>
            <a:endParaRPr lang="sv-SE"/>
          </a:p>
        </p:txBody>
      </p:sp>
    </p:spTree>
    <p:extLst>
      <p:ext uri="{BB962C8B-B14F-4D97-AF65-F5344CB8AC3E}">
        <p14:creationId xmlns:p14="http://schemas.microsoft.com/office/powerpoint/2010/main" val="153613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Sammanfattning av fritextsvar från undersökningen</a:t>
            </a:r>
          </a:p>
          <a:p>
            <a:endParaRPr lang="sv-SE" dirty="0" smtClean="0"/>
          </a:p>
          <a:p>
            <a:pPr marL="185747" indent="-185747" defTabSz="990650">
              <a:buFontTx/>
              <a:buChar char="-"/>
              <a:defRPr/>
            </a:pPr>
            <a:r>
              <a:rPr lang="sv-SE" b="1" dirty="0" smtClean="0"/>
              <a:t>Okunskap och otydlighet: </a:t>
            </a:r>
            <a:r>
              <a:rPr lang="sv-SE" sz="1300" dirty="0"/>
              <a:t>Företagen upplever att vissa delar av egenkontrollprogrammet eller regelverket är otydligt eller luddigt. Företagen önskar mer klargörande information eller exempel för att förstå vad som förväntas av dem. </a:t>
            </a:r>
            <a:br>
              <a:rPr lang="sv-SE" sz="1300" dirty="0"/>
            </a:br>
            <a:endParaRPr lang="sv-SE" sz="1300" dirty="0"/>
          </a:p>
          <a:p>
            <a:pPr marL="185747" indent="-185747" defTabSz="990650">
              <a:buFontTx/>
              <a:buChar char="-"/>
              <a:defRPr/>
            </a:pPr>
            <a:r>
              <a:rPr lang="sv-SE" sz="1300" b="1" dirty="0"/>
              <a:t>Tidskrävande och tyngande:</a:t>
            </a:r>
            <a:r>
              <a:rPr lang="sv-SE" sz="1300" dirty="0"/>
              <a:t> Företagen upplever att egenkontrollprogrammet är tidskrävande och att det innebär en extra arbetsbelastning, särskilt för småföretagare eller enmansföretag.</a:t>
            </a:r>
            <a:br>
              <a:rPr lang="sv-SE" sz="1300" dirty="0"/>
            </a:br>
            <a:endParaRPr lang="sv-SE" sz="1300" dirty="0"/>
          </a:p>
          <a:p>
            <a:pPr marL="185747" indent="-185747" defTabSz="990650">
              <a:buFontTx/>
              <a:buChar char="-"/>
              <a:defRPr/>
            </a:pPr>
            <a:r>
              <a:rPr lang="sv-SE" sz="1300" b="1" dirty="0"/>
              <a:t>Behov av anpassning: </a:t>
            </a:r>
            <a:r>
              <a:rPr lang="sv-SE" sz="1300" dirty="0"/>
              <a:t>Företagen upplever att egenkontrollprogrammet är mer anpassat för större företag, och att det kan vara svårt för småföretag eller enskilda installatörer att relatera till det</a:t>
            </a:r>
            <a:br>
              <a:rPr lang="sv-SE" sz="1300" dirty="0"/>
            </a:br>
            <a:endParaRPr lang="sv-SE" sz="1300" dirty="0"/>
          </a:p>
          <a:p>
            <a:pPr marL="185747" indent="-185747" defTabSz="990650">
              <a:buFontTx/>
              <a:buChar char="-"/>
              <a:defRPr/>
            </a:pPr>
            <a:r>
              <a:rPr lang="sv-SE" sz="1300" b="1" dirty="0"/>
              <a:t>Förändringar och uppdateringar: </a:t>
            </a:r>
            <a:r>
              <a:rPr lang="sv-SE" sz="1300" dirty="0"/>
              <a:t>En del företag uttrycker svårigheter med att hålla sig uppdaterade med de ständiga förändringarna och nya reglerna.</a:t>
            </a:r>
            <a:br>
              <a:rPr lang="sv-SE" sz="1300" dirty="0"/>
            </a:br>
            <a:endParaRPr lang="sv-SE" sz="1300" dirty="0"/>
          </a:p>
          <a:p>
            <a:pPr marL="185747" indent="-185747" defTabSz="990650">
              <a:buFontTx/>
              <a:buChar char="-"/>
              <a:defRPr/>
            </a:pPr>
            <a:r>
              <a:rPr lang="sv-SE" sz="1300" b="1" dirty="0"/>
              <a:t>Språk och formuleringar: </a:t>
            </a:r>
            <a:r>
              <a:rPr lang="sv-SE" sz="1300" dirty="0"/>
              <a:t>Här nämns att vissa texter eller regler kan vara svårförståeliga.</a:t>
            </a:r>
            <a:br>
              <a:rPr lang="sv-SE" sz="1300" dirty="0"/>
            </a:br>
            <a:endParaRPr lang="sv-SE" sz="1300" dirty="0"/>
          </a:p>
          <a:p>
            <a:pPr marL="185747" indent="-185747" defTabSz="990650">
              <a:buFontTx/>
              <a:buChar char="-"/>
              <a:defRPr/>
            </a:pPr>
            <a:r>
              <a:rPr lang="sv-SE" sz="1300" b="1" dirty="0"/>
              <a:t>Praktisk tillämpning: </a:t>
            </a:r>
            <a:r>
              <a:rPr lang="sv-SE" sz="1300" dirty="0"/>
              <a:t>En del känner att det kan vara svårt att veta hur man praktiskt ska tillämpa reglerna i fält, och de önskar mer konkreta exempel eller vägledning.</a:t>
            </a:r>
          </a:p>
          <a:p>
            <a:pPr defTabSz="990650">
              <a:defRPr/>
            </a:pPr>
            <a:endParaRPr lang="sv-SE" sz="1300" dirty="0"/>
          </a:p>
          <a:p>
            <a:pPr marL="185747" indent="-185747" defTabSz="990650">
              <a:buFontTx/>
              <a:buChar char="-"/>
              <a:defRPr/>
            </a:pPr>
            <a:r>
              <a:rPr lang="sv-SE" sz="1300" b="1" dirty="0" smtClean="0"/>
              <a:t>Elsäkerhetsverkets förbättringar</a:t>
            </a:r>
            <a:r>
              <a:rPr lang="sv-SE" sz="1300" b="1" baseline="0" dirty="0" smtClean="0"/>
              <a:t> och åtgärder: </a:t>
            </a:r>
            <a:r>
              <a:rPr lang="sv-SE" sz="1300" dirty="0" smtClean="0"/>
              <a:t>Elsäkerhetsverket </a:t>
            </a:r>
            <a:r>
              <a:rPr lang="sv-SE" sz="1300" dirty="0"/>
              <a:t>har förbättrat informationen på hemsidan, där man steg för steg tar sig igenom egenkontrollprogrammets </a:t>
            </a:r>
            <a:r>
              <a:rPr lang="sv-SE" sz="1300" dirty="0" smtClean="0"/>
              <a:t>olika </a:t>
            </a:r>
            <a:r>
              <a:rPr lang="sv-SE" sz="1300" dirty="0"/>
              <a:t>delar och får tips och exempel s</a:t>
            </a:r>
            <a:r>
              <a:rPr lang="sv-SE" dirty="0" smtClean="0"/>
              <a:t>om stöd i arbetet.</a:t>
            </a:r>
            <a:br>
              <a:rPr lang="sv-SE" dirty="0" smtClean="0"/>
            </a:br>
            <a:r>
              <a:rPr lang="sv-SE" dirty="0" smtClean="0"/>
              <a:t/>
            </a:r>
            <a:br>
              <a:rPr lang="sv-SE" dirty="0" smtClean="0"/>
            </a:br>
            <a:r>
              <a:rPr lang="sv-SE" dirty="0" smtClean="0"/>
              <a:t>Under mars 2024 kommer Elsäkerhetsverket genomföra kostnadsfria digitala utbildningstillfällen om egenkontrollprogrammet.</a:t>
            </a:r>
            <a:br>
              <a:rPr lang="sv-SE" dirty="0" smtClean="0"/>
            </a:br>
            <a:r>
              <a:rPr lang="sv-SE" dirty="0" smtClean="0"/>
              <a:t>Information om utbildningen</a:t>
            </a:r>
            <a:r>
              <a:rPr lang="sv-SE" baseline="0" dirty="0" smtClean="0"/>
              <a:t>, utbildningstillfälle och anmälan presenteras på Elsäkerhetsverkets webb-plats.</a:t>
            </a:r>
            <a:endParaRPr lang="sv-SE" dirty="0" smtClean="0"/>
          </a:p>
          <a:p>
            <a:r>
              <a:rPr lang="sv-SE" dirty="0" smtClean="0"/>
              <a:t>	</a:t>
            </a:r>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7</a:t>
            </a:fld>
            <a:endParaRPr lang="sv-SE"/>
          </a:p>
        </p:txBody>
      </p:sp>
    </p:spTree>
    <p:extLst>
      <p:ext uri="{BB962C8B-B14F-4D97-AF65-F5344CB8AC3E}">
        <p14:creationId xmlns:p14="http://schemas.microsoft.com/office/powerpoint/2010/main" val="375294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Sammanfattning av fritextsvar från undersökningen</a:t>
            </a:r>
          </a:p>
          <a:p>
            <a:endParaRPr lang="sv-SE" dirty="0" smtClean="0"/>
          </a:p>
          <a:p>
            <a:pPr marL="185747" indent="-185747">
              <a:buFont typeface="Arial" panose="020B0604020202020204" pitchFamily="34" charset="0"/>
              <a:buChar char="•"/>
            </a:pPr>
            <a:r>
              <a:rPr lang="sv-SE" sz="1300" b="1" dirty="0"/>
              <a:t>Säkerhet: </a:t>
            </a:r>
            <a:r>
              <a:rPr lang="sv-SE" sz="1300" dirty="0"/>
              <a:t>Många nämner vikten av säkerhet, både för de som utför arbetet och för slutkunden. Egenkontrollprogrammet ses som ett sätt att säkerställa att installationer och arbete utförs på ett säkert sätt.</a:t>
            </a:r>
          </a:p>
          <a:p>
            <a:endParaRPr lang="sv-SE" sz="1300" dirty="0"/>
          </a:p>
          <a:p>
            <a:pPr marL="185747" indent="-185747" defTabSz="990650">
              <a:buFont typeface="Arial" panose="020B0604020202020204" pitchFamily="34" charset="0"/>
              <a:buChar char="•"/>
              <a:defRPr/>
            </a:pPr>
            <a:r>
              <a:rPr lang="sv-SE" sz="1300" b="1" dirty="0"/>
              <a:t>Struktur och ordning: </a:t>
            </a:r>
            <a:r>
              <a:rPr lang="sv-SE" sz="1300" dirty="0"/>
              <a:t>Egenkontrollprogrammet ger en tydlig struktur och ordning i arbetet. Det hjälper till med att organisera och planera arbetet effektivt.</a:t>
            </a:r>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r>
              <a:rPr lang="sv-SE" sz="1300" b="1" dirty="0"/>
              <a:t>Kvalitetssäkring: </a:t>
            </a:r>
            <a:r>
              <a:rPr lang="sv-SE" sz="1300" dirty="0"/>
              <a:t>Genom egenkontrollprogrammet kan företagen säkerställa kvaliteten på det arbete som utförs. Det hjälper till att upprätthålla en hög standard och likvärdig konkurrenssituation i branschen vilket bidrar till att skapa förtroende hos kunderna och gynnar seriösa företag.</a:t>
            </a:r>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r>
              <a:rPr lang="sv-SE" sz="1300" b="1" dirty="0"/>
              <a:t>Dokumentation och uppföljning: </a:t>
            </a:r>
            <a:r>
              <a:rPr lang="sv-SE" sz="1300" dirty="0"/>
              <a:t>Viktigt att ha dokumenterad information om vad som har utförts, vilket gör det lättare att följa upp och granska arbetet i efterhand.</a:t>
            </a:r>
          </a:p>
          <a:p>
            <a:pPr marL="185747" indent="-185747" defTabSz="990650">
              <a:buFont typeface="Arial" panose="020B0604020202020204" pitchFamily="34" charset="0"/>
              <a:buChar char="•"/>
              <a:defRPr/>
            </a:pPr>
            <a:endParaRPr lang="sv-SE" sz="1300" b="1" dirty="0"/>
          </a:p>
          <a:p>
            <a:pPr marL="185747" indent="-185747" defTabSz="990650">
              <a:buFont typeface="Arial" panose="020B0604020202020204" pitchFamily="34" charset="0"/>
              <a:buChar char="•"/>
              <a:defRPr/>
            </a:pPr>
            <a:r>
              <a:rPr lang="sv-SE" sz="1300" b="1" dirty="0"/>
              <a:t>Kompetens och utbildning: </a:t>
            </a:r>
            <a:r>
              <a:rPr lang="sv-SE" sz="1300" dirty="0"/>
              <a:t>Egenkontrollprogrammet säkerställer att de som utför arbetet har rätt kompetens och utbildning. Det bidrar också till att hålla alla uppdaterade med de senaste reglerna och riktlinjerna.</a:t>
            </a:r>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r>
              <a:rPr lang="sv-SE" sz="1300" b="1" dirty="0"/>
              <a:t>Ansvar och roller: </a:t>
            </a:r>
            <a:r>
              <a:rPr lang="sv-SE" sz="1300" dirty="0"/>
              <a:t>Företagen betonar vikten av att ha klara och tydliga roller inom företaget. Egenkontrollprogrammet ger en tydlig ansvarsfördelning och visar vem som är ansvarig för vad.</a:t>
            </a:r>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r>
              <a:rPr lang="sv-SE" sz="1300" b="1" dirty="0"/>
              <a:t>Sammanfattningsvis </a:t>
            </a:r>
            <a:r>
              <a:rPr lang="sv-SE" sz="1300" dirty="0"/>
              <a:t>uppskattas Egenkontrollprogrammet av många för att det ger en tydlig struktur, ökar säkerheten, säkerställer kvalitet och kompetens, erbjuder dokumentation, klargör roller och ansvar, samt bidrar till en högre professionalism och rättvis konkurrens inom branschen.</a:t>
            </a:r>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endParaRPr lang="sv-SE" sz="1300" b="1" dirty="0"/>
          </a:p>
          <a:p>
            <a:pPr marL="185747" indent="-185747" defTabSz="990650">
              <a:buFont typeface="Arial" panose="020B0604020202020204" pitchFamily="34" charset="0"/>
              <a:buChar char="•"/>
              <a:defRPr/>
            </a:pPr>
            <a:endParaRPr lang="sv-SE" sz="1300" dirty="0"/>
          </a:p>
          <a:p>
            <a:pPr marL="185747" indent="-185747" defTabSz="990650">
              <a:buFont typeface="Arial" panose="020B0604020202020204" pitchFamily="34" charset="0"/>
              <a:buChar char="•"/>
              <a:defRPr/>
            </a:pPr>
            <a:endParaRPr lang="sv-SE" sz="1300" dirty="0"/>
          </a:p>
          <a:p>
            <a:pPr marL="185747" indent="-185747">
              <a:buFont typeface="Arial" panose="020B0604020202020204" pitchFamily="34" charset="0"/>
              <a:buChar char="•"/>
            </a:pPr>
            <a:endParaRPr lang="sv-SE" sz="1300" dirty="0"/>
          </a:p>
          <a:p>
            <a:pPr defTabSz="990650">
              <a:defRPr/>
            </a:pPr>
            <a:endParaRPr lang="sv-SE" sz="1300" dirty="0"/>
          </a:p>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8</a:t>
            </a:fld>
            <a:endParaRPr lang="sv-SE"/>
          </a:p>
        </p:txBody>
      </p:sp>
    </p:spTree>
    <p:extLst>
      <p:ext uri="{BB962C8B-B14F-4D97-AF65-F5344CB8AC3E}">
        <p14:creationId xmlns:p14="http://schemas.microsoft.com/office/powerpoint/2010/main" val="81631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4C1D49-246B-440C-A9BB-CEE3C957BFA4}" type="slidenum">
              <a:rPr lang="sv-SE" smtClean="0"/>
              <a:t>9</a:t>
            </a:fld>
            <a:endParaRPr lang="sv-SE"/>
          </a:p>
        </p:txBody>
      </p:sp>
    </p:spTree>
    <p:extLst>
      <p:ext uri="{BB962C8B-B14F-4D97-AF65-F5344CB8AC3E}">
        <p14:creationId xmlns:p14="http://schemas.microsoft.com/office/powerpoint/2010/main" val="3436722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sida">
    <p:bg>
      <p:bgRef idx="1001">
        <a:schemeClr val="bg2"/>
      </p:bgRef>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E7521BE-9E38-8A4D-8ED4-D5AB16198888}"/>
              </a:ext>
            </a:extLst>
          </p:cNvPr>
          <p:cNvPicPr preferRelativeResize="0">
            <a:picLocks noChangeAspect="1"/>
          </p:cNvPicPr>
          <p:nvPr userDrawn="1"/>
        </p:nvPicPr>
        <p:blipFill>
          <a:blip r:embed="rId2"/>
          <a:stretch>
            <a:fillRect/>
          </a:stretch>
        </p:blipFill>
        <p:spPr>
          <a:xfrm>
            <a:off x="853784" y="1550740"/>
            <a:ext cx="10474215" cy="1319751"/>
          </a:xfrm>
          <a:prstGeom prst="rect">
            <a:avLst/>
          </a:prstGeom>
        </p:spPr>
      </p:pic>
      <p:sp>
        <p:nvSpPr>
          <p:cNvPr id="2" name="Rubrik 1">
            <a:extLst>
              <a:ext uri="{FF2B5EF4-FFF2-40B4-BE49-F238E27FC236}">
                <a16:creationId xmlns:a16="http://schemas.microsoft.com/office/drawing/2014/main" id="{93FEBCFB-A879-4A9E-8B63-53D2F84E798D}"/>
              </a:ext>
            </a:extLst>
          </p:cNvPr>
          <p:cNvSpPr>
            <a:spLocks noGrp="1"/>
          </p:cNvSpPr>
          <p:nvPr>
            <p:ph type="title"/>
          </p:nvPr>
        </p:nvSpPr>
        <p:spPr>
          <a:xfrm>
            <a:off x="960000" y="3852000"/>
            <a:ext cx="10368000" cy="1440000"/>
          </a:xfrm>
        </p:spPr>
        <p:txBody>
          <a:bodyPr/>
          <a:lstStyle>
            <a:lvl1pPr algn="ctr">
              <a:defRPr sz="4400"/>
            </a:lvl1pPr>
          </a:lstStyle>
          <a:p>
            <a:r>
              <a:rPr lang="sv-SE" smtClean="0"/>
              <a:t>Klicka här för att ändra format</a:t>
            </a:r>
            <a:endParaRPr lang="sv-SE" dirty="0"/>
          </a:p>
        </p:txBody>
      </p:sp>
    </p:spTree>
    <p:extLst>
      <p:ext uri="{BB962C8B-B14F-4D97-AF65-F5344CB8AC3E}">
        <p14:creationId xmlns:p14="http://schemas.microsoft.com/office/powerpoint/2010/main" val="83122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201752-F67F-4588-8621-FCB99D74A00C}"/>
              </a:ext>
            </a:extLst>
          </p:cNvPr>
          <p:cNvSpPr>
            <a:spLocks noGrp="1"/>
          </p:cNvSpPr>
          <p:nvPr>
            <p:ph type="title"/>
          </p:nvPr>
        </p:nvSpPr>
        <p:spPr/>
        <p:txBody>
          <a:bodyPr/>
          <a:lstStyle/>
          <a:p>
            <a:r>
              <a:rPr lang="sv-SE" smtClean="0"/>
              <a:t>Klicka här för att ändra format</a:t>
            </a:r>
            <a:endParaRPr lang="sv-SE"/>
          </a:p>
        </p:txBody>
      </p:sp>
      <p:sp>
        <p:nvSpPr>
          <p:cNvPr id="3" name="Platshållare för datum 2">
            <a:extLst>
              <a:ext uri="{FF2B5EF4-FFF2-40B4-BE49-F238E27FC236}">
                <a16:creationId xmlns:a16="http://schemas.microsoft.com/office/drawing/2014/main" id="{362B300B-F664-4766-B7D1-39C023481943}"/>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F255BA64-4AC8-4778-B7B6-32A2320507F8}"/>
              </a:ext>
            </a:extLst>
          </p:cNvPr>
          <p:cNvSpPr>
            <a:spLocks noGrp="1"/>
          </p:cNvSpPr>
          <p:nvPr>
            <p:ph type="ftr" sz="quarter" idx="11"/>
          </p:nvPr>
        </p:nvSpPr>
        <p:spPr/>
        <p:txBody>
          <a:bodyPr/>
          <a:lstStyle/>
          <a:p>
            <a:endParaRPr lang="sv-SE" dirty="0"/>
          </a:p>
        </p:txBody>
      </p:sp>
      <p:sp>
        <p:nvSpPr>
          <p:cNvPr id="5" name="Platshållare för innehåll 5">
            <a:extLst>
              <a:ext uri="{FF2B5EF4-FFF2-40B4-BE49-F238E27FC236}">
                <a16:creationId xmlns:a16="http://schemas.microsoft.com/office/drawing/2014/main" id="{8FC3418C-A058-4B13-A15E-FED48DB81178}"/>
              </a:ext>
            </a:extLst>
          </p:cNvPr>
          <p:cNvSpPr>
            <a:spLocks noGrp="1"/>
          </p:cNvSpPr>
          <p:nvPr>
            <p:ph sz="quarter" idx="12"/>
          </p:nvPr>
        </p:nvSpPr>
        <p:spPr>
          <a:xfrm>
            <a:off x="838200" y="2088000"/>
            <a:ext cx="10515600" cy="385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0045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C131-869A-4B29-836B-71D40A0ADD98}"/>
              </a:ext>
            </a:extLst>
          </p:cNvPr>
          <p:cNvSpPr>
            <a:spLocks noGrp="1"/>
          </p:cNvSpPr>
          <p:nvPr>
            <p:ph type="title"/>
          </p:nvPr>
        </p:nvSpPr>
        <p:spPr>
          <a:xfrm>
            <a:off x="838200" y="561607"/>
            <a:ext cx="10512000" cy="1325563"/>
          </a:xfrm>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19DC14CD-F843-4441-A342-8F2CE6924A56}"/>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8E589A98-7A5D-4E40-BE9C-FC2A1E0F2B85}"/>
              </a:ext>
            </a:extLst>
          </p:cNvPr>
          <p:cNvSpPr>
            <a:spLocks noGrp="1"/>
          </p:cNvSpPr>
          <p:nvPr>
            <p:ph type="ftr" sz="quarter" idx="11"/>
          </p:nvPr>
        </p:nvSpPr>
        <p:spPr/>
        <p:txBody>
          <a:bodyPr/>
          <a:lstStyle/>
          <a:p>
            <a:endParaRPr lang="sv-SE" dirty="0"/>
          </a:p>
        </p:txBody>
      </p:sp>
      <p:sp>
        <p:nvSpPr>
          <p:cNvPr id="6" name="Platshållare för innehåll 5">
            <a:extLst>
              <a:ext uri="{FF2B5EF4-FFF2-40B4-BE49-F238E27FC236}">
                <a16:creationId xmlns:a16="http://schemas.microsoft.com/office/drawing/2014/main" id="{0449242C-A2B8-495F-B9E1-D38379356762}"/>
              </a:ext>
            </a:extLst>
          </p:cNvPr>
          <p:cNvSpPr>
            <a:spLocks noGrp="1"/>
          </p:cNvSpPr>
          <p:nvPr>
            <p:ph sz="quarter" idx="12"/>
          </p:nvPr>
        </p:nvSpPr>
        <p:spPr>
          <a:xfrm>
            <a:off x="838200" y="2088000"/>
            <a:ext cx="5088000" cy="385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text 6">
            <a:extLst>
              <a:ext uri="{FF2B5EF4-FFF2-40B4-BE49-F238E27FC236}">
                <a16:creationId xmlns:a16="http://schemas.microsoft.com/office/drawing/2014/main" id="{11A0C036-74E4-44E4-ACFC-50AA2A5A7754}"/>
              </a:ext>
            </a:extLst>
          </p:cNvPr>
          <p:cNvSpPr>
            <a:spLocks noGrp="1"/>
          </p:cNvSpPr>
          <p:nvPr>
            <p:ph type="body" sz="quarter" idx="13"/>
          </p:nvPr>
        </p:nvSpPr>
        <p:spPr>
          <a:xfrm>
            <a:off x="6240000" y="2087563"/>
            <a:ext cx="5088000" cy="3852862"/>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3365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C131-869A-4B29-836B-71D40A0ADD98}"/>
              </a:ext>
            </a:extLst>
          </p:cNvPr>
          <p:cNvSpPr>
            <a:spLocks noGrp="1"/>
          </p:cNvSpPr>
          <p:nvPr>
            <p:ph type="title"/>
          </p:nvPr>
        </p:nvSpPr>
        <p:spPr>
          <a:xfrm>
            <a:off x="838203" y="561607"/>
            <a:ext cx="5912743" cy="1325563"/>
          </a:xfrm>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19DC14CD-F843-4441-A342-8F2CE6924A56}"/>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8E589A98-7A5D-4E40-BE9C-FC2A1E0F2B85}"/>
              </a:ext>
            </a:extLst>
          </p:cNvPr>
          <p:cNvSpPr>
            <a:spLocks noGrp="1"/>
          </p:cNvSpPr>
          <p:nvPr>
            <p:ph type="ftr" sz="quarter" idx="11"/>
          </p:nvPr>
        </p:nvSpPr>
        <p:spPr/>
        <p:txBody>
          <a:bodyPr/>
          <a:lstStyle/>
          <a:p>
            <a:endParaRPr lang="sv-SE" dirty="0"/>
          </a:p>
        </p:txBody>
      </p:sp>
      <p:sp>
        <p:nvSpPr>
          <p:cNvPr id="6" name="Platshållare för innehåll 5">
            <a:extLst>
              <a:ext uri="{FF2B5EF4-FFF2-40B4-BE49-F238E27FC236}">
                <a16:creationId xmlns:a16="http://schemas.microsoft.com/office/drawing/2014/main" id="{0449242C-A2B8-495F-B9E1-D38379356762}"/>
              </a:ext>
            </a:extLst>
          </p:cNvPr>
          <p:cNvSpPr>
            <a:spLocks noGrp="1"/>
          </p:cNvSpPr>
          <p:nvPr>
            <p:ph sz="quarter" idx="12"/>
          </p:nvPr>
        </p:nvSpPr>
        <p:spPr>
          <a:xfrm>
            <a:off x="838203" y="2088000"/>
            <a:ext cx="5912743" cy="385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7">
            <a:extLst>
              <a:ext uri="{FF2B5EF4-FFF2-40B4-BE49-F238E27FC236}">
                <a16:creationId xmlns:a16="http://schemas.microsoft.com/office/drawing/2014/main" id="{E50812FE-7612-4E03-A070-F7DB5A1E3CF6}"/>
              </a:ext>
            </a:extLst>
          </p:cNvPr>
          <p:cNvSpPr>
            <a:spLocks noGrp="1"/>
          </p:cNvSpPr>
          <p:nvPr>
            <p:ph type="pic" sz="quarter" idx="13" hasCustomPrompt="1"/>
          </p:nvPr>
        </p:nvSpPr>
        <p:spPr>
          <a:xfrm>
            <a:off x="7872000" y="0"/>
            <a:ext cx="4320000" cy="6264000"/>
          </a:xfrm>
        </p:spPr>
        <p:txBody>
          <a:bodyPr/>
          <a:lstStyle>
            <a:lvl1pPr marL="0" indent="0" algn="ctr">
              <a:buNone/>
              <a:defRPr sz="2000"/>
            </a:lvl1pPr>
          </a:lstStyle>
          <a:p>
            <a:r>
              <a:rPr lang="sv-SE" dirty="0"/>
              <a:t/>
            </a:r>
            <a:br>
              <a:rPr lang="sv-SE" dirty="0"/>
            </a:br>
            <a:r>
              <a:rPr lang="sv-SE" dirty="0"/>
              <a:t/>
            </a:r>
            <a:br>
              <a:rPr lang="sv-SE" dirty="0"/>
            </a:br>
            <a:r>
              <a:rPr lang="sv-SE" dirty="0"/>
              <a:t/>
            </a:r>
            <a:br>
              <a:rPr lang="sv-SE" dirty="0"/>
            </a:br>
            <a:r>
              <a:rPr lang="sv-SE" dirty="0"/>
              <a:t/>
            </a:r>
            <a:br>
              <a:rPr lang="sv-SE" dirty="0"/>
            </a:br>
            <a:r>
              <a:rPr lang="sv-SE" dirty="0"/>
              <a:t>Klicka på ikonen för att lägga till en bild</a:t>
            </a:r>
          </a:p>
        </p:txBody>
      </p:sp>
    </p:spTree>
    <p:extLst>
      <p:ext uri="{BB962C8B-B14F-4D97-AF65-F5344CB8AC3E}">
        <p14:creationId xmlns:p14="http://schemas.microsoft.com/office/powerpoint/2010/main" val="218289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C131-869A-4B29-836B-71D40A0ADD98}"/>
              </a:ext>
            </a:extLst>
          </p:cNvPr>
          <p:cNvSpPr>
            <a:spLocks noGrp="1"/>
          </p:cNvSpPr>
          <p:nvPr>
            <p:ph type="title"/>
          </p:nvPr>
        </p:nvSpPr>
        <p:spPr>
          <a:xfrm>
            <a:off x="838203" y="1152007"/>
            <a:ext cx="5912743" cy="2029507"/>
          </a:xfrm>
        </p:spPr>
        <p:txBody>
          <a:bodyPr anchor="b" anchorCtr="0"/>
          <a:lstStyle>
            <a:lvl1pPr>
              <a:defRPr sz="4800"/>
            </a:lvl1p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19DC14CD-F843-4441-A342-8F2CE6924A56}"/>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8E589A98-7A5D-4E40-BE9C-FC2A1E0F2B85}"/>
              </a:ext>
            </a:extLst>
          </p:cNvPr>
          <p:cNvSpPr>
            <a:spLocks noGrp="1"/>
          </p:cNvSpPr>
          <p:nvPr>
            <p:ph type="ftr" sz="quarter" idx="11"/>
          </p:nvPr>
        </p:nvSpPr>
        <p:spPr/>
        <p:txBody>
          <a:bodyPr/>
          <a:lstStyle/>
          <a:p>
            <a:endParaRPr lang="sv-SE" dirty="0"/>
          </a:p>
        </p:txBody>
      </p:sp>
      <p:sp>
        <p:nvSpPr>
          <p:cNvPr id="8" name="Platshållare för bild 7">
            <a:extLst>
              <a:ext uri="{FF2B5EF4-FFF2-40B4-BE49-F238E27FC236}">
                <a16:creationId xmlns:a16="http://schemas.microsoft.com/office/drawing/2014/main" id="{E50812FE-7612-4E03-A070-F7DB5A1E3CF6}"/>
              </a:ext>
            </a:extLst>
          </p:cNvPr>
          <p:cNvSpPr>
            <a:spLocks noGrp="1"/>
          </p:cNvSpPr>
          <p:nvPr>
            <p:ph type="pic" sz="quarter" idx="13" hasCustomPrompt="1"/>
          </p:nvPr>
        </p:nvSpPr>
        <p:spPr>
          <a:xfrm>
            <a:off x="7872000" y="0"/>
            <a:ext cx="4320000" cy="6264000"/>
          </a:xfrm>
        </p:spPr>
        <p:txBody>
          <a:bodyPr/>
          <a:lstStyle>
            <a:lvl1pPr marL="0" marR="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
            </a:r>
            <a:br>
              <a:rPr lang="sv-SE" dirty="0"/>
            </a:br>
            <a:r>
              <a:rPr lang="sv-SE" dirty="0"/>
              <a:t>Klicka på ikonen för att lägga till en bild</a:t>
            </a:r>
          </a:p>
        </p:txBody>
      </p:sp>
      <p:sp>
        <p:nvSpPr>
          <p:cNvPr id="7" name="Platshållare för text 6">
            <a:extLst>
              <a:ext uri="{FF2B5EF4-FFF2-40B4-BE49-F238E27FC236}">
                <a16:creationId xmlns:a16="http://schemas.microsoft.com/office/drawing/2014/main" id="{224981D0-9315-4BB0-9881-E4391FC34A45}"/>
              </a:ext>
            </a:extLst>
          </p:cNvPr>
          <p:cNvSpPr>
            <a:spLocks noGrp="1"/>
          </p:cNvSpPr>
          <p:nvPr>
            <p:ph type="body" sz="quarter" idx="14" hasCustomPrompt="1"/>
          </p:nvPr>
        </p:nvSpPr>
        <p:spPr>
          <a:xfrm>
            <a:off x="838201" y="3429000"/>
            <a:ext cx="5911851" cy="848276"/>
          </a:xfrm>
        </p:spPr>
        <p:txBody>
          <a:bodyPr/>
          <a:lstStyle>
            <a:lvl1pPr marL="0" indent="0">
              <a:buNone/>
              <a:defRPr>
                <a:latin typeface="+mj-lt"/>
              </a:defRPr>
            </a:lvl1pPr>
          </a:lstStyle>
          <a:p>
            <a:pPr lvl="0"/>
            <a:r>
              <a:rPr lang="sv-SE" dirty="0"/>
              <a:t>Klicka här för att ändra format för underrubrik</a:t>
            </a:r>
          </a:p>
        </p:txBody>
      </p:sp>
    </p:spTree>
    <p:extLst>
      <p:ext uri="{BB962C8B-B14F-4D97-AF65-F5344CB8AC3E}">
        <p14:creationId xmlns:p14="http://schemas.microsoft.com/office/powerpoint/2010/main" val="7688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C131-869A-4B29-836B-71D40A0ADD98}"/>
              </a:ext>
            </a:extLst>
          </p:cNvPr>
          <p:cNvSpPr>
            <a:spLocks noGrp="1"/>
          </p:cNvSpPr>
          <p:nvPr>
            <p:ph type="title"/>
          </p:nvPr>
        </p:nvSpPr>
        <p:spPr>
          <a:xfrm>
            <a:off x="838203" y="1152007"/>
            <a:ext cx="5912743" cy="2029507"/>
          </a:xfrm>
        </p:spPr>
        <p:txBody>
          <a:bodyPr anchor="b" anchorCtr="0"/>
          <a:lstStyle>
            <a:lvl1pPr>
              <a:defRPr sz="4800"/>
            </a:lvl1p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19DC14CD-F843-4441-A342-8F2CE6924A56}"/>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8E589A98-7A5D-4E40-BE9C-FC2A1E0F2B85}"/>
              </a:ext>
            </a:extLst>
          </p:cNvPr>
          <p:cNvSpPr>
            <a:spLocks noGrp="1"/>
          </p:cNvSpPr>
          <p:nvPr>
            <p:ph type="ftr" sz="quarter" idx="11"/>
          </p:nvPr>
        </p:nvSpPr>
        <p:spPr/>
        <p:txBody>
          <a:bodyPr/>
          <a:lstStyle/>
          <a:p>
            <a:endParaRPr lang="sv-SE" dirty="0"/>
          </a:p>
        </p:txBody>
      </p:sp>
      <p:sp>
        <p:nvSpPr>
          <p:cNvPr id="8" name="Platshållare för bild 7">
            <a:extLst>
              <a:ext uri="{FF2B5EF4-FFF2-40B4-BE49-F238E27FC236}">
                <a16:creationId xmlns:a16="http://schemas.microsoft.com/office/drawing/2014/main" id="{E50812FE-7612-4E03-A070-F7DB5A1E3CF6}"/>
              </a:ext>
            </a:extLst>
          </p:cNvPr>
          <p:cNvSpPr>
            <a:spLocks noGrp="1"/>
          </p:cNvSpPr>
          <p:nvPr>
            <p:ph type="pic" sz="quarter" idx="13" hasCustomPrompt="1"/>
          </p:nvPr>
        </p:nvSpPr>
        <p:spPr>
          <a:xfrm>
            <a:off x="7872000" y="0"/>
            <a:ext cx="4320000" cy="6264000"/>
          </a:xfrm>
        </p:spPr>
        <p:txBody>
          <a:bodyPr/>
          <a:lstStyle>
            <a:lvl1pPr marL="0" marR="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
            </a:r>
            <a:br>
              <a:rPr lang="sv-SE" dirty="0"/>
            </a:br>
            <a:r>
              <a:rPr lang="sv-SE" dirty="0"/>
              <a:t>Klicka på ikonen för att lägga till en bild</a:t>
            </a:r>
          </a:p>
        </p:txBody>
      </p:sp>
    </p:spTree>
    <p:extLst>
      <p:ext uri="{BB962C8B-B14F-4D97-AF65-F5344CB8AC3E}">
        <p14:creationId xmlns:p14="http://schemas.microsoft.com/office/powerpoint/2010/main" val="211444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A8BCD527-64E8-A64E-A996-77F4A8CA74BC}"/>
              </a:ext>
            </a:extLst>
          </p:cNvPr>
          <p:cNvSpPr>
            <a:spLocks noGrp="1"/>
          </p:cNvSpPr>
          <p:nvPr>
            <p:ph type="pic" idx="1" hasCustomPrompt="1"/>
          </p:nvPr>
        </p:nvSpPr>
        <p:spPr>
          <a:xfrm>
            <a:off x="0" y="0"/>
            <a:ext cx="12192000" cy="6264000"/>
          </a:xfrm>
          <a:prstGeom prst="rect">
            <a:avLst/>
          </a:prstGeom>
        </p:spPr>
        <p:txBody>
          <a:bodyPr>
            <a:normAutofit/>
          </a:bodyPr>
          <a:lstStyle>
            <a:lvl1pPr marL="0" marR="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Klicka på ikonen för att lägga till en bild</a:t>
            </a:r>
          </a:p>
        </p:txBody>
      </p:sp>
      <p:sp>
        <p:nvSpPr>
          <p:cNvPr id="11" name="Platshållare för datum 13">
            <a:extLst>
              <a:ext uri="{FF2B5EF4-FFF2-40B4-BE49-F238E27FC236}">
                <a16:creationId xmlns:a16="http://schemas.microsoft.com/office/drawing/2014/main" id="{55A445F3-71BF-4DBA-80D9-0002D70E08F4}"/>
              </a:ext>
            </a:extLst>
          </p:cNvPr>
          <p:cNvSpPr>
            <a:spLocks noGrp="1"/>
          </p:cNvSpPr>
          <p:nvPr>
            <p:ph type="dt" sz="half" idx="2"/>
          </p:nvPr>
        </p:nvSpPr>
        <p:spPr>
          <a:xfrm>
            <a:off x="247749" y="6633902"/>
            <a:ext cx="2743200" cy="13115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A85AEB7F-7106-430E-90A3-1A41CD6E951B}" type="datetimeFigureOut">
              <a:rPr lang="sv-SE" smtClean="0"/>
              <a:pPr/>
              <a:t>2024-02-08</a:t>
            </a:fld>
            <a:endParaRPr lang="sv-SE" dirty="0"/>
          </a:p>
        </p:txBody>
      </p:sp>
      <p:sp>
        <p:nvSpPr>
          <p:cNvPr id="12" name="Platshållare för sidfot 14">
            <a:extLst>
              <a:ext uri="{FF2B5EF4-FFF2-40B4-BE49-F238E27FC236}">
                <a16:creationId xmlns:a16="http://schemas.microsoft.com/office/drawing/2014/main" id="{B22CC8D2-ABE2-45B0-AF0A-2AE0ABCFA9B6}"/>
              </a:ext>
            </a:extLst>
          </p:cNvPr>
          <p:cNvSpPr>
            <a:spLocks noGrp="1"/>
          </p:cNvSpPr>
          <p:nvPr>
            <p:ph type="ftr" sz="quarter" idx="3"/>
          </p:nvPr>
        </p:nvSpPr>
        <p:spPr>
          <a:xfrm>
            <a:off x="247749" y="6514453"/>
            <a:ext cx="2745600" cy="127013"/>
          </a:xfrm>
          <a:prstGeom prst="rect">
            <a:avLst/>
          </a:prstGeom>
        </p:spPr>
        <p:txBody>
          <a:bodyPr vert="horz" lIns="91440" tIns="45720" rIns="91440" bIns="45720" rtlCol="0" anchor="ctr"/>
          <a:lstStyle>
            <a:lvl1pPr algn="l">
              <a:defRPr sz="800" b="1">
                <a:solidFill>
                  <a:schemeClr val="tx1">
                    <a:lumMod val="50000"/>
                    <a:lumOff val="50000"/>
                  </a:schemeClr>
                </a:solidFill>
              </a:defRPr>
            </a:lvl1pPr>
          </a:lstStyle>
          <a:p>
            <a:endParaRPr lang="sv-SE" dirty="0"/>
          </a:p>
        </p:txBody>
      </p:sp>
    </p:spTree>
    <p:extLst>
      <p:ext uri="{BB962C8B-B14F-4D97-AF65-F5344CB8AC3E}">
        <p14:creationId xmlns:p14="http://schemas.microsoft.com/office/powerpoint/2010/main" val="6393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 rubrik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C131-869A-4B29-836B-71D40A0ADD98}"/>
              </a:ext>
            </a:extLst>
          </p:cNvPr>
          <p:cNvSpPr>
            <a:spLocks noGrp="1"/>
          </p:cNvSpPr>
          <p:nvPr>
            <p:ph type="title"/>
          </p:nvPr>
        </p:nvSpPr>
        <p:spPr>
          <a:xfrm>
            <a:off x="960000" y="1152007"/>
            <a:ext cx="10368000" cy="2029507"/>
          </a:xfrm>
        </p:spPr>
        <p:txBody>
          <a:bodyPr anchor="b" anchorCtr="0"/>
          <a:lstStyle>
            <a:lvl1pPr algn="ctr">
              <a:defRPr sz="4800"/>
            </a:lvl1p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19DC14CD-F843-4441-A342-8F2CE6924A56}"/>
              </a:ext>
            </a:extLst>
          </p:cNvPr>
          <p:cNvSpPr>
            <a:spLocks noGrp="1"/>
          </p:cNvSpPr>
          <p:nvPr>
            <p:ph type="dt" sz="half" idx="10"/>
          </p:nvPr>
        </p:nvSpPr>
        <p:spPr/>
        <p:txBody>
          <a:bodyPr/>
          <a:lstStyle/>
          <a:p>
            <a:fld id="{A85AEB7F-7106-430E-90A3-1A41CD6E951B}" type="datetimeFigureOut">
              <a:rPr lang="sv-SE" smtClean="0"/>
              <a:pPr/>
              <a:t>2024-02-08</a:t>
            </a:fld>
            <a:endParaRPr lang="sv-SE" dirty="0"/>
          </a:p>
        </p:txBody>
      </p:sp>
      <p:sp>
        <p:nvSpPr>
          <p:cNvPr id="4" name="Platshållare för sidfot 3">
            <a:extLst>
              <a:ext uri="{FF2B5EF4-FFF2-40B4-BE49-F238E27FC236}">
                <a16:creationId xmlns:a16="http://schemas.microsoft.com/office/drawing/2014/main" id="{8E589A98-7A5D-4E40-BE9C-FC2A1E0F2B85}"/>
              </a:ext>
            </a:extLst>
          </p:cNvPr>
          <p:cNvSpPr>
            <a:spLocks noGrp="1"/>
          </p:cNvSpPr>
          <p:nvPr>
            <p:ph type="ftr" sz="quarter" idx="11"/>
          </p:nvPr>
        </p:nvSpPr>
        <p:spPr/>
        <p:txBody>
          <a:bodyPr/>
          <a:lstStyle/>
          <a:p>
            <a:endParaRPr lang="sv-SE" dirty="0"/>
          </a:p>
        </p:txBody>
      </p:sp>
      <p:sp>
        <p:nvSpPr>
          <p:cNvPr id="7" name="Platshållare för text 6">
            <a:extLst>
              <a:ext uri="{FF2B5EF4-FFF2-40B4-BE49-F238E27FC236}">
                <a16:creationId xmlns:a16="http://schemas.microsoft.com/office/drawing/2014/main" id="{224981D0-9315-4BB0-9881-E4391FC34A45}"/>
              </a:ext>
            </a:extLst>
          </p:cNvPr>
          <p:cNvSpPr>
            <a:spLocks noGrp="1"/>
          </p:cNvSpPr>
          <p:nvPr>
            <p:ph type="body" sz="quarter" idx="14" hasCustomPrompt="1"/>
          </p:nvPr>
        </p:nvSpPr>
        <p:spPr>
          <a:xfrm>
            <a:off x="1551712" y="3429006"/>
            <a:ext cx="9128885" cy="1724891"/>
          </a:xfrm>
        </p:spPr>
        <p:txBody>
          <a:bodyPr/>
          <a:lstStyle>
            <a:lvl1pPr marL="0" indent="0" algn="ctr">
              <a:buNone/>
              <a:defRPr/>
            </a:lvl1pPr>
          </a:lstStyle>
          <a:p>
            <a:pPr lvl="0"/>
            <a:r>
              <a:rPr lang="sv-SE" dirty="0"/>
              <a:t>Klicka här för att lägga till underrubrik</a:t>
            </a:r>
          </a:p>
        </p:txBody>
      </p:sp>
    </p:spTree>
    <p:extLst>
      <p:ext uri="{BB962C8B-B14F-4D97-AF65-F5344CB8AC3E}">
        <p14:creationId xmlns:p14="http://schemas.microsoft.com/office/powerpoint/2010/main" val="18757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med egen bild">
    <p:bg>
      <p:bgRef idx="1001">
        <a:schemeClr val="bg2"/>
      </p:bgRef>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A8BCD527-64E8-A64E-A996-77F4A8CA74BC}"/>
              </a:ext>
            </a:extLst>
          </p:cNvPr>
          <p:cNvSpPr>
            <a:spLocks noGrp="1"/>
          </p:cNvSpPr>
          <p:nvPr>
            <p:ph type="pic" idx="1" hasCustomPrompt="1"/>
          </p:nvPr>
        </p:nvSpPr>
        <p:spPr>
          <a:xfrm>
            <a:off x="0" y="0"/>
            <a:ext cx="12192000" cy="6264000"/>
          </a:xfrm>
          <a:prstGeom prst="rect">
            <a:avLst/>
          </a:prstGeom>
        </p:spPr>
        <p:txBody>
          <a:bodyPr>
            <a:normAutofit/>
          </a:bodyPr>
          <a:lstStyle>
            <a:lvl1pPr marL="0" marR="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Klicka på ikonen för att lägga till en bild</a:t>
            </a:r>
          </a:p>
        </p:txBody>
      </p:sp>
      <p:sp>
        <p:nvSpPr>
          <p:cNvPr id="11" name="Platshållare för datum 13">
            <a:extLst>
              <a:ext uri="{FF2B5EF4-FFF2-40B4-BE49-F238E27FC236}">
                <a16:creationId xmlns:a16="http://schemas.microsoft.com/office/drawing/2014/main" id="{55A445F3-71BF-4DBA-80D9-0002D70E08F4}"/>
              </a:ext>
            </a:extLst>
          </p:cNvPr>
          <p:cNvSpPr>
            <a:spLocks noGrp="1"/>
          </p:cNvSpPr>
          <p:nvPr>
            <p:ph type="dt" sz="half" idx="2"/>
          </p:nvPr>
        </p:nvSpPr>
        <p:spPr>
          <a:xfrm>
            <a:off x="247749" y="6633902"/>
            <a:ext cx="2743200" cy="13115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A85AEB7F-7106-430E-90A3-1A41CD6E951B}" type="datetimeFigureOut">
              <a:rPr lang="sv-SE" smtClean="0"/>
              <a:pPr/>
              <a:t>2024-02-08</a:t>
            </a:fld>
            <a:endParaRPr lang="sv-SE" dirty="0"/>
          </a:p>
        </p:txBody>
      </p:sp>
      <p:sp>
        <p:nvSpPr>
          <p:cNvPr id="12" name="Platshållare för sidfot 14">
            <a:extLst>
              <a:ext uri="{FF2B5EF4-FFF2-40B4-BE49-F238E27FC236}">
                <a16:creationId xmlns:a16="http://schemas.microsoft.com/office/drawing/2014/main" id="{B22CC8D2-ABE2-45B0-AF0A-2AE0ABCFA9B6}"/>
              </a:ext>
            </a:extLst>
          </p:cNvPr>
          <p:cNvSpPr>
            <a:spLocks noGrp="1"/>
          </p:cNvSpPr>
          <p:nvPr>
            <p:ph type="ftr" sz="quarter" idx="3"/>
          </p:nvPr>
        </p:nvSpPr>
        <p:spPr>
          <a:xfrm>
            <a:off x="247749" y="6514453"/>
            <a:ext cx="2745600" cy="127013"/>
          </a:xfrm>
          <a:prstGeom prst="rect">
            <a:avLst/>
          </a:prstGeom>
        </p:spPr>
        <p:txBody>
          <a:bodyPr vert="horz" lIns="91440" tIns="45720" rIns="91440" bIns="45720" rtlCol="0" anchor="ctr"/>
          <a:lstStyle>
            <a:lvl1pPr algn="l">
              <a:defRPr sz="800" b="1">
                <a:solidFill>
                  <a:schemeClr val="tx1">
                    <a:lumMod val="50000"/>
                    <a:lumOff val="50000"/>
                  </a:schemeClr>
                </a:solidFill>
              </a:defRPr>
            </a:lvl1pPr>
          </a:lstStyle>
          <a:p>
            <a:endParaRPr lang="sv-SE" dirty="0"/>
          </a:p>
        </p:txBody>
      </p:sp>
      <p:sp>
        <p:nvSpPr>
          <p:cNvPr id="2" name="Rubrik 1">
            <a:extLst>
              <a:ext uri="{FF2B5EF4-FFF2-40B4-BE49-F238E27FC236}">
                <a16:creationId xmlns:a16="http://schemas.microsoft.com/office/drawing/2014/main" id="{7DE352D4-B5D8-430B-AB05-30A919E095EE}"/>
              </a:ext>
            </a:extLst>
          </p:cNvPr>
          <p:cNvSpPr>
            <a:spLocks noGrp="1"/>
          </p:cNvSpPr>
          <p:nvPr>
            <p:ph type="title"/>
          </p:nvPr>
        </p:nvSpPr>
        <p:spPr>
          <a:xfrm>
            <a:off x="960000" y="1728000"/>
            <a:ext cx="10368000" cy="1188000"/>
          </a:xfrm>
        </p:spPr>
        <p:txBody>
          <a:bodyPr/>
          <a:lstStyle>
            <a:lvl1pPr algn="ctr">
              <a:defRPr>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7705920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F76C48-8580-49A5-9747-E11399A74BD1}"/>
              </a:ext>
            </a:extLst>
          </p:cNvPr>
          <p:cNvSpPr/>
          <p:nvPr userDrawn="1"/>
        </p:nvSpPr>
        <p:spPr>
          <a:xfrm>
            <a:off x="0" y="6275671"/>
            <a:ext cx="12192000" cy="585000"/>
          </a:xfrm>
          <a:prstGeom prst="rect">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sz="1800" dirty="0"/>
          </a:p>
        </p:txBody>
      </p:sp>
      <p:pic>
        <p:nvPicPr>
          <p:cNvPr id="3" name="Bildobjekt 2">
            <a:extLst>
              <a:ext uri="{FF2B5EF4-FFF2-40B4-BE49-F238E27FC236}">
                <a16:creationId xmlns:a16="http://schemas.microsoft.com/office/drawing/2014/main" id="{697A20AB-C71F-4CF3-BCDA-CD59F6B2709D}"/>
              </a:ext>
            </a:extLst>
          </p:cNvPr>
          <p:cNvPicPr>
            <a:picLocks noChangeAspect="1"/>
          </p:cNvPicPr>
          <p:nvPr userDrawn="1"/>
        </p:nvPicPr>
        <p:blipFill>
          <a:blip r:embed="rId11"/>
          <a:stretch>
            <a:fillRect/>
          </a:stretch>
        </p:blipFill>
        <p:spPr>
          <a:xfrm>
            <a:off x="9435256" y="6444863"/>
            <a:ext cx="2476500" cy="312039"/>
          </a:xfrm>
          <a:prstGeom prst="rect">
            <a:avLst/>
          </a:prstGeom>
        </p:spPr>
      </p:pic>
      <p:sp>
        <p:nvSpPr>
          <p:cNvPr id="12" name="Platshållare för rubrik 11">
            <a:extLst>
              <a:ext uri="{FF2B5EF4-FFF2-40B4-BE49-F238E27FC236}">
                <a16:creationId xmlns:a16="http://schemas.microsoft.com/office/drawing/2014/main" id="{69CA50C0-C464-4F06-8E5B-5295CFD3B7C5}"/>
              </a:ext>
            </a:extLst>
          </p:cNvPr>
          <p:cNvSpPr>
            <a:spLocks noGrp="1"/>
          </p:cNvSpPr>
          <p:nvPr>
            <p:ph type="title"/>
          </p:nvPr>
        </p:nvSpPr>
        <p:spPr>
          <a:xfrm>
            <a:off x="838200" y="561607"/>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13" name="Platshållare för text 12">
            <a:extLst>
              <a:ext uri="{FF2B5EF4-FFF2-40B4-BE49-F238E27FC236}">
                <a16:creationId xmlns:a16="http://schemas.microsoft.com/office/drawing/2014/main" id="{FE9BD0A9-3BE9-46F0-85AA-C80B94CC8A97}"/>
              </a:ext>
            </a:extLst>
          </p:cNvPr>
          <p:cNvSpPr>
            <a:spLocks noGrp="1"/>
          </p:cNvSpPr>
          <p:nvPr>
            <p:ph type="body" idx="1"/>
          </p:nvPr>
        </p:nvSpPr>
        <p:spPr>
          <a:xfrm>
            <a:off x="838200" y="2088000"/>
            <a:ext cx="10515600" cy="3852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datum 13">
            <a:extLst>
              <a:ext uri="{FF2B5EF4-FFF2-40B4-BE49-F238E27FC236}">
                <a16:creationId xmlns:a16="http://schemas.microsoft.com/office/drawing/2014/main" id="{F5DD3677-9591-42D8-8D25-12B76FA378CD}"/>
              </a:ext>
            </a:extLst>
          </p:cNvPr>
          <p:cNvSpPr>
            <a:spLocks noGrp="1"/>
          </p:cNvSpPr>
          <p:nvPr>
            <p:ph type="dt" sz="half" idx="2"/>
          </p:nvPr>
        </p:nvSpPr>
        <p:spPr>
          <a:xfrm>
            <a:off x="247749" y="6595402"/>
            <a:ext cx="2743200" cy="13115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A85AEB7F-7106-430E-90A3-1A41CD6E951B}" type="datetimeFigureOut">
              <a:rPr lang="sv-SE" smtClean="0"/>
              <a:pPr/>
              <a:t>2024-02-08</a:t>
            </a:fld>
            <a:endParaRPr lang="sv-SE" dirty="0"/>
          </a:p>
        </p:txBody>
      </p:sp>
      <p:sp>
        <p:nvSpPr>
          <p:cNvPr id="15" name="Platshållare för sidfot 14">
            <a:extLst>
              <a:ext uri="{FF2B5EF4-FFF2-40B4-BE49-F238E27FC236}">
                <a16:creationId xmlns:a16="http://schemas.microsoft.com/office/drawing/2014/main" id="{7507EE88-1A2B-4B4C-BBEE-158B2531090D}"/>
              </a:ext>
            </a:extLst>
          </p:cNvPr>
          <p:cNvSpPr>
            <a:spLocks noGrp="1"/>
          </p:cNvSpPr>
          <p:nvPr>
            <p:ph type="ftr" sz="quarter" idx="3"/>
          </p:nvPr>
        </p:nvSpPr>
        <p:spPr>
          <a:xfrm>
            <a:off x="247749" y="6475953"/>
            <a:ext cx="2745600" cy="127013"/>
          </a:xfrm>
          <a:prstGeom prst="rect">
            <a:avLst/>
          </a:prstGeom>
        </p:spPr>
        <p:txBody>
          <a:bodyPr vert="horz" lIns="91440" tIns="45720" rIns="91440" bIns="45720" rtlCol="0" anchor="ctr"/>
          <a:lstStyle>
            <a:lvl1pPr algn="l">
              <a:defRPr sz="800" b="1">
                <a:solidFill>
                  <a:schemeClr val="tx1">
                    <a:lumMod val="50000"/>
                    <a:lumOff val="50000"/>
                  </a:schemeClr>
                </a:solidFill>
              </a:defRPr>
            </a:lvl1pPr>
          </a:lstStyle>
          <a:p>
            <a:endParaRPr lang="sv-SE" dirty="0"/>
          </a:p>
        </p:txBody>
      </p:sp>
    </p:spTree>
    <p:extLst>
      <p:ext uri="{BB962C8B-B14F-4D97-AF65-F5344CB8AC3E}">
        <p14:creationId xmlns:p14="http://schemas.microsoft.com/office/powerpoint/2010/main" val="2421255288"/>
      </p:ext>
    </p:extLst>
  </p:cSld>
  <p:clrMap bg1="lt1" tx1="dk1" bg2="lt2" tx2="dk2" accent1="accent1" accent2="accent2" accent3="accent3" accent4="accent4" accent5="accent5" accent6="accent6" hlink="hlink" folHlink="folHlink"/>
  <p:sldLayoutIdLst>
    <p:sldLayoutId id="2147483678" r:id="rId1"/>
    <p:sldLayoutId id="2147483696" r:id="rId2"/>
    <p:sldLayoutId id="2147483687" r:id="rId3"/>
    <p:sldLayoutId id="2147483697" r:id="rId4"/>
    <p:sldLayoutId id="2147483698" r:id="rId5"/>
    <p:sldLayoutId id="2147483699" r:id="rId6"/>
    <p:sldLayoutId id="2147483693" r:id="rId7"/>
    <p:sldLayoutId id="2147483700" r:id="rId8"/>
    <p:sldLayoutId id="2147483694"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F24C3-E444-A146-A209-A30D2443122E}"/>
              </a:ext>
            </a:extLst>
          </p:cNvPr>
          <p:cNvSpPr>
            <a:spLocks noGrp="1"/>
          </p:cNvSpPr>
          <p:nvPr>
            <p:ph type="ctrTitle"/>
          </p:nvPr>
        </p:nvSpPr>
        <p:spPr>
          <a:xfrm>
            <a:off x="3080083" y="3851783"/>
            <a:ext cx="6448927" cy="1440000"/>
          </a:xfrm>
        </p:spPr>
        <p:txBody>
          <a:bodyPr/>
          <a:lstStyle/>
          <a:p>
            <a:r>
              <a:rPr lang="sv-SE" sz="3600" b="1" dirty="0"/>
              <a:t>FIE Kompetensdag 8/2 </a:t>
            </a:r>
            <a:r>
              <a:rPr lang="sv-SE" sz="3600" b="1" dirty="0" smtClean="0"/>
              <a:t>2024</a:t>
            </a:r>
            <a:br>
              <a:rPr lang="sv-SE" sz="3600" b="1" dirty="0" smtClean="0"/>
            </a:br>
            <a:r>
              <a:rPr lang="sv-SE" sz="2400" b="1" dirty="0"/>
              <a:t/>
            </a:r>
            <a:br>
              <a:rPr lang="sv-SE" sz="2400" b="1" dirty="0"/>
            </a:br>
            <a:r>
              <a:rPr lang="sv-SE" sz="2400" b="1" dirty="0"/>
              <a:t>Stefan </a:t>
            </a:r>
            <a:r>
              <a:rPr lang="sv-SE" sz="2400" b="1" dirty="0" smtClean="0"/>
              <a:t>Hultquist, Regionchef Nord &amp; Öst</a:t>
            </a:r>
            <a:r>
              <a:rPr lang="sv-SE" sz="3600" b="1" dirty="0" smtClean="0"/>
              <a:t/>
            </a:r>
            <a:br>
              <a:rPr lang="sv-SE" sz="3600" b="1" dirty="0" smtClean="0"/>
            </a:br>
            <a:r>
              <a:rPr lang="sv-SE" sz="3600" b="1" dirty="0" smtClean="0"/>
              <a:t/>
            </a:r>
            <a:br>
              <a:rPr lang="sv-SE" sz="3600" b="1" dirty="0" smtClean="0"/>
            </a:br>
            <a:endParaRPr lang="sv-SE" sz="3600" dirty="0"/>
          </a:p>
        </p:txBody>
      </p:sp>
      <p:pic>
        <p:nvPicPr>
          <p:cNvPr id="4" name="Bildobjekt 3"/>
          <p:cNvPicPr>
            <a:picLocks noChangeAspect="1"/>
          </p:cNvPicPr>
          <p:nvPr/>
        </p:nvPicPr>
        <p:blipFill>
          <a:blip r:embed="rId3"/>
          <a:stretch>
            <a:fillRect/>
          </a:stretch>
        </p:blipFill>
        <p:spPr>
          <a:xfrm>
            <a:off x="9875696" y="3344779"/>
            <a:ext cx="1373830" cy="1676072"/>
          </a:xfrm>
          <a:prstGeom prst="rect">
            <a:avLst/>
          </a:prstGeom>
        </p:spPr>
      </p:pic>
    </p:spTree>
    <p:extLst>
      <p:ext uri="{BB962C8B-B14F-4D97-AF65-F5344CB8AC3E}">
        <p14:creationId xmlns:p14="http://schemas.microsoft.com/office/powerpoint/2010/main" val="24598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61607"/>
            <a:ext cx="10515600" cy="714743"/>
          </a:xfrm>
        </p:spPr>
        <p:txBody>
          <a:bodyPr/>
          <a:lstStyle/>
          <a:p>
            <a:r>
              <a:rPr lang="sv-SE" dirty="0" smtClean="0"/>
              <a:t>Tematisk tillsyn 2024</a:t>
            </a:r>
            <a:r>
              <a:rPr lang="sv-SE" dirty="0"/>
              <a:t/>
            </a:r>
            <a:br>
              <a:rPr lang="sv-SE" dirty="0"/>
            </a:br>
            <a:r>
              <a:rPr lang="sv-SE" sz="2000" dirty="0" smtClean="0"/>
              <a:t/>
            </a:r>
            <a:br>
              <a:rPr lang="sv-SE" sz="2000" dirty="0" smtClean="0"/>
            </a:br>
            <a:r>
              <a:rPr lang="sv-SE" sz="2000" dirty="0"/>
              <a:t/>
            </a:r>
            <a:br>
              <a:rPr lang="sv-SE" sz="2000" dirty="0"/>
            </a:br>
            <a:r>
              <a:rPr lang="sv-SE" sz="2000" dirty="0" smtClean="0"/>
              <a:t> </a:t>
            </a:r>
            <a:r>
              <a:rPr lang="sv-SE" dirty="0" smtClean="0"/>
              <a:t>		</a:t>
            </a:r>
            <a:br>
              <a:rPr lang="sv-SE" dirty="0" smtClean="0"/>
            </a:br>
            <a:r>
              <a:rPr lang="sv-SE" dirty="0" smtClean="0"/>
              <a:t/>
            </a:r>
            <a:br>
              <a:rPr lang="sv-SE" dirty="0" smtClean="0"/>
            </a:br>
            <a:r>
              <a:rPr lang="sv-SE" dirty="0" smtClean="0"/>
              <a:t/>
            </a:r>
            <a:br>
              <a:rPr lang="sv-SE" dirty="0" smtClean="0"/>
            </a:br>
            <a:endParaRPr lang="sv-SE" dirty="0"/>
          </a:p>
        </p:txBody>
      </p:sp>
      <p:sp>
        <p:nvSpPr>
          <p:cNvPr id="3" name="Platshållare för innehåll 2"/>
          <p:cNvSpPr>
            <a:spLocks noGrp="1"/>
          </p:cNvSpPr>
          <p:nvPr>
            <p:ph sz="quarter" idx="12"/>
          </p:nvPr>
        </p:nvSpPr>
        <p:spPr>
          <a:xfrm>
            <a:off x="838200" y="1276765"/>
            <a:ext cx="10515600" cy="3700273"/>
          </a:xfrm>
        </p:spPr>
        <p:txBody>
          <a:bodyPr/>
          <a:lstStyle/>
          <a:p>
            <a:pPr marL="288000" lvl="1" indent="0">
              <a:buNone/>
            </a:pPr>
            <a:r>
              <a:rPr lang="sv-SE" dirty="0" smtClean="0"/>
              <a:t>Fortlöpande kontroll är en röd tråd i årets projekt: </a:t>
            </a:r>
          </a:p>
          <a:p>
            <a:pPr marL="745200" lvl="1" indent="-457200">
              <a:buFont typeface="+mj-lt"/>
              <a:buAutoNum type="arabicPeriod"/>
            </a:pPr>
            <a:r>
              <a:rPr lang="sv-SE" dirty="0" smtClean="0"/>
              <a:t>Solceller småhus</a:t>
            </a:r>
          </a:p>
          <a:p>
            <a:pPr marL="745200" lvl="1" indent="-457200">
              <a:buFont typeface="+mj-lt"/>
              <a:buAutoNum type="arabicPeriod"/>
            </a:pPr>
            <a:r>
              <a:rPr lang="sv-SE" dirty="0" smtClean="0"/>
              <a:t>Solceller lantbruk</a:t>
            </a:r>
          </a:p>
          <a:p>
            <a:pPr marL="745200" lvl="1" indent="-457200">
              <a:buFont typeface="+mj-lt"/>
              <a:buAutoNum type="arabicPeriod"/>
            </a:pPr>
            <a:r>
              <a:rPr lang="sv-SE" dirty="0" smtClean="0"/>
              <a:t>Bostadsrättsföreningar och </a:t>
            </a:r>
            <a:r>
              <a:rPr lang="sv-SE" dirty="0" err="1" smtClean="0"/>
              <a:t>laddstrukturer</a:t>
            </a:r>
            <a:endParaRPr lang="sv-SE" dirty="0" smtClean="0"/>
          </a:p>
          <a:p>
            <a:pPr marL="745200" lvl="1" indent="-457200">
              <a:buFont typeface="+mj-lt"/>
              <a:buAutoNum type="arabicPeriod"/>
            </a:pPr>
            <a:r>
              <a:rPr lang="sv-SE" dirty="0" smtClean="0"/>
              <a:t>Ambulerande verksamheter (tivoli, festivaler)</a:t>
            </a:r>
          </a:p>
          <a:p>
            <a:pPr marL="745200" lvl="1" indent="-457200">
              <a:buFont typeface="+mj-lt"/>
              <a:buAutoNum type="arabicPeriod"/>
            </a:pPr>
            <a:r>
              <a:rPr lang="sv-SE" dirty="0" smtClean="0"/>
              <a:t>Hyresbostäder</a:t>
            </a:r>
          </a:p>
          <a:p>
            <a:pPr marL="745200" lvl="1" indent="-457200">
              <a:buFont typeface="+mj-lt"/>
              <a:buAutoNum type="arabicPeriod"/>
            </a:pPr>
            <a:r>
              <a:rPr lang="sv-SE" dirty="0" smtClean="0"/>
              <a:t>Köpcentrum</a:t>
            </a:r>
          </a:p>
          <a:p>
            <a:pPr marL="745200" lvl="1" indent="-457200">
              <a:buFont typeface="+mj-lt"/>
              <a:buAutoNum type="arabicPeriod"/>
            </a:pPr>
            <a:r>
              <a:rPr lang="sv-SE" dirty="0" smtClean="0"/>
              <a:t>Nätbolagens underhåll av linjestolpar</a:t>
            </a:r>
          </a:p>
          <a:p>
            <a:pPr marL="288000" lvl="1" indent="0">
              <a:buNone/>
            </a:pPr>
            <a:endParaRPr lang="sv-SE" dirty="0"/>
          </a:p>
        </p:txBody>
      </p:sp>
      <p:sp>
        <p:nvSpPr>
          <p:cNvPr id="15" name="Platshållare för innehåll 2"/>
          <p:cNvSpPr txBox="1">
            <a:spLocks/>
          </p:cNvSpPr>
          <p:nvPr/>
        </p:nvSpPr>
        <p:spPr>
          <a:xfrm>
            <a:off x="838200" y="2798170"/>
            <a:ext cx="10515600" cy="473698"/>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Font typeface="Arial" panose="020B0604020202020204" pitchFamily="34" charset="0"/>
              <a:buNone/>
            </a:pPr>
            <a:endParaRPr lang="sv-SE" dirty="0" smtClean="0"/>
          </a:p>
        </p:txBody>
      </p:sp>
      <p:sp>
        <p:nvSpPr>
          <p:cNvPr id="9" name="Platshållare för innehåll 2"/>
          <p:cNvSpPr txBox="1">
            <a:spLocks/>
          </p:cNvSpPr>
          <p:nvPr/>
        </p:nvSpPr>
        <p:spPr>
          <a:xfrm>
            <a:off x="838200" y="2273925"/>
            <a:ext cx="10515600"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sp>
        <p:nvSpPr>
          <p:cNvPr id="10" name="Platshållare för innehåll 2"/>
          <p:cNvSpPr txBox="1">
            <a:spLocks/>
          </p:cNvSpPr>
          <p:nvPr/>
        </p:nvSpPr>
        <p:spPr>
          <a:xfrm>
            <a:off x="838200" y="3126902"/>
            <a:ext cx="10736766"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pic>
        <p:nvPicPr>
          <p:cNvPr id="7" name="Platshållare för bild 6"/>
          <p:cNvPicPr>
            <a:picLocks noChangeAspect="1"/>
          </p:cNvPicPr>
          <p:nvPr/>
        </p:nvPicPr>
        <p:blipFill>
          <a:blip r:embed="rId3">
            <a:extLst>
              <a:ext uri="{28A0092B-C50C-407E-A947-70E740481C1C}">
                <a14:useLocalDpi xmlns:a14="http://schemas.microsoft.com/office/drawing/2010/main" val="0"/>
              </a:ext>
            </a:extLst>
          </a:blip>
          <a:srcRect l="13543" r="13543"/>
          <a:stretch>
            <a:fillRect/>
          </a:stretch>
        </p:blipFill>
        <p:spPr>
          <a:xfrm>
            <a:off x="7872000" y="0"/>
            <a:ext cx="4320000" cy="6264000"/>
          </a:xfrm>
          <a:prstGeom prst="rect">
            <a:avLst/>
          </a:prstGeom>
        </p:spPr>
      </p:pic>
    </p:spTree>
    <p:extLst>
      <p:ext uri="{BB962C8B-B14F-4D97-AF65-F5344CB8AC3E}">
        <p14:creationId xmlns:p14="http://schemas.microsoft.com/office/powerpoint/2010/main" val="20811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61607"/>
            <a:ext cx="10515600" cy="714743"/>
          </a:xfrm>
        </p:spPr>
        <p:txBody>
          <a:bodyPr/>
          <a:lstStyle/>
          <a:p>
            <a:r>
              <a:rPr lang="sv-SE" dirty="0" smtClean="0"/>
              <a:t>Tematisk tillsyn 2024</a:t>
            </a:r>
            <a:r>
              <a:rPr lang="sv-SE" dirty="0"/>
              <a:t/>
            </a:r>
            <a:br>
              <a:rPr lang="sv-SE" dirty="0"/>
            </a:br>
            <a:r>
              <a:rPr lang="sv-SE" sz="2000" dirty="0" smtClean="0"/>
              <a:t/>
            </a:r>
            <a:br>
              <a:rPr lang="sv-SE" sz="2000" dirty="0" smtClean="0"/>
            </a:br>
            <a:r>
              <a:rPr lang="sv-SE" sz="2000" dirty="0"/>
              <a:t/>
            </a:r>
            <a:br>
              <a:rPr lang="sv-SE" sz="2000" dirty="0"/>
            </a:br>
            <a:r>
              <a:rPr lang="sv-SE" sz="2000" dirty="0" smtClean="0"/>
              <a:t> </a:t>
            </a:r>
            <a:r>
              <a:rPr lang="sv-SE" dirty="0" smtClean="0"/>
              <a:t>		</a:t>
            </a:r>
            <a:br>
              <a:rPr lang="sv-SE" dirty="0" smtClean="0"/>
            </a:br>
            <a:r>
              <a:rPr lang="sv-SE" dirty="0" smtClean="0"/>
              <a:t/>
            </a:r>
            <a:br>
              <a:rPr lang="sv-SE" dirty="0" smtClean="0"/>
            </a:br>
            <a:r>
              <a:rPr lang="sv-SE" dirty="0" smtClean="0"/>
              <a:t/>
            </a:r>
            <a:br>
              <a:rPr lang="sv-SE" dirty="0" smtClean="0"/>
            </a:br>
            <a:endParaRPr lang="sv-SE" dirty="0"/>
          </a:p>
        </p:txBody>
      </p:sp>
      <p:sp>
        <p:nvSpPr>
          <p:cNvPr id="3" name="Platshållare för innehåll 2"/>
          <p:cNvSpPr>
            <a:spLocks noGrp="1"/>
          </p:cNvSpPr>
          <p:nvPr>
            <p:ph sz="quarter" idx="12"/>
          </p:nvPr>
        </p:nvSpPr>
        <p:spPr>
          <a:xfrm>
            <a:off x="838200" y="1276765"/>
            <a:ext cx="10515600" cy="3700273"/>
          </a:xfrm>
        </p:spPr>
        <p:txBody>
          <a:bodyPr/>
          <a:lstStyle/>
          <a:p>
            <a:pPr marL="288000" lvl="1" indent="0">
              <a:buNone/>
            </a:pPr>
            <a:r>
              <a:rPr lang="sv-SE" dirty="0"/>
              <a:t>Fortlöpande kontroll är en röd tråd i årets projekt: </a:t>
            </a:r>
          </a:p>
          <a:p>
            <a:pPr marL="745200" lvl="1" indent="-457200">
              <a:buFont typeface="+mj-lt"/>
              <a:buAutoNum type="arabicPeriod"/>
            </a:pPr>
            <a:r>
              <a:rPr lang="sv-SE" b="1" dirty="0"/>
              <a:t>Solceller </a:t>
            </a:r>
            <a:r>
              <a:rPr lang="sv-SE" b="1" dirty="0" smtClean="0"/>
              <a:t>småhus </a:t>
            </a:r>
          </a:p>
          <a:p>
            <a:pPr marL="745200" lvl="1" indent="-457200">
              <a:buFont typeface="+mj-lt"/>
              <a:buAutoNum type="arabicPeriod"/>
            </a:pPr>
            <a:r>
              <a:rPr lang="sv-SE" b="1" dirty="0"/>
              <a:t>Solceller lantbruk</a:t>
            </a:r>
          </a:p>
          <a:p>
            <a:pPr marL="745200" lvl="1" indent="-457200">
              <a:buFont typeface="+mj-lt"/>
              <a:buAutoNum type="arabicPeriod"/>
            </a:pPr>
            <a:r>
              <a:rPr lang="sv-SE" dirty="0" smtClean="0"/>
              <a:t>Bostadsrättsföreningar och </a:t>
            </a:r>
            <a:r>
              <a:rPr lang="sv-SE" dirty="0" err="1" smtClean="0"/>
              <a:t>laddstrukturer</a:t>
            </a:r>
            <a:endParaRPr lang="sv-SE" dirty="0" smtClean="0"/>
          </a:p>
          <a:p>
            <a:pPr marL="745200" lvl="1" indent="-457200">
              <a:buFont typeface="+mj-lt"/>
              <a:buAutoNum type="arabicPeriod"/>
            </a:pPr>
            <a:r>
              <a:rPr lang="sv-SE" dirty="0" smtClean="0"/>
              <a:t>Ambulerande verksamheter (tivoli, festivaler)</a:t>
            </a:r>
          </a:p>
          <a:p>
            <a:pPr marL="745200" lvl="1" indent="-457200">
              <a:buFont typeface="+mj-lt"/>
              <a:buAutoNum type="arabicPeriod"/>
            </a:pPr>
            <a:r>
              <a:rPr lang="sv-SE" dirty="0" smtClean="0"/>
              <a:t>Hyresbostäder</a:t>
            </a:r>
          </a:p>
          <a:p>
            <a:pPr marL="745200" lvl="1" indent="-457200">
              <a:buFont typeface="+mj-lt"/>
              <a:buAutoNum type="arabicPeriod"/>
            </a:pPr>
            <a:r>
              <a:rPr lang="sv-SE" dirty="0" smtClean="0"/>
              <a:t>Köpcentrum</a:t>
            </a:r>
          </a:p>
          <a:p>
            <a:pPr marL="745200" lvl="1" indent="-457200">
              <a:buFont typeface="+mj-lt"/>
              <a:buAutoNum type="arabicPeriod"/>
            </a:pPr>
            <a:r>
              <a:rPr lang="sv-SE" b="1" dirty="0" smtClean="0"/>
              <a:t>Nätbolagens underhåll av linjestolpar</a:t>
            </a:r>
          </a:p>
          <a:p>
            <a:pPr marL="288000" lvl="1" indent="0">
              <a:buNone/>
            </a:pPr>
            <a:endParaRPr lang="sv-SE" dirty="0"/>
          </a:p>
        </p:txBody>
      </p:sp>
      <p:sp>
        <p:nvSpPr>
          <p:cNvPr id="15" name="Platshållare för innehåll 2"/>
          <p:cNvSpPr txBox="1">
            <a:spLocks/>
          </p:cNvSpPr>
          <p:nvPr/>
        </p:nvSpPr>
        <p:spPr>
          <a:xfrm>
            <a:off x="838200" y="2798170"/>
            <a:ext cx="10515600" cy="473698"/>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Font typeface="Arial" panose="020B0604020202020204" pitchFamily="34" charset="0"/>
              <a:buNone/>
            </a:pPr>
            <a:endParaRPr lang="sv-SE" dirty="0" smtClean="0"/>
          </a:p>
        </p:txBody>
      </p:sp>
      <p:sp>
        <p:nvSpPr>
          <p:cNvPr id="9" name="Platshållare för innehåll 2"/>
          <p:cNvSpPr txBox="1">
            <a:spLocks/>
          </p:cNvSpPr>
          <p:nvPr/>
        </p:nvSpPr>
        <p:spPr>
          <a:xfrm>
            <a:off x="838200" y="2273925"/>
            <a:ext cx="10515600"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sp>
        <p:nvSpPr>
          <p:cNvPr id="10" name="Platshållare för innehåll 2"/>
          <p:cNvSpPr txBox="1">
            <a:spLocks/>
          </p:cNvSpPr>
          <p:nvPr/>
        </p:nvSpPr>
        <p:spPr>
          <a:xfrm>
            <a:off x="838200" y="3126902"/>
            <a:ext cx="10736766"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pic>
        <p:nvPicPr>
          <p:cNvPr id="7" name="Platshållare för bild 6"/>
          <p:cNvPicPr>
            <a:picLocks noChangeAspect="1"/>
          </p:cNvPicPr>
          <p:nvPr/>
        </p:nvPicPr>
        <p:blipFill>
          <a:blip r:embed="rId3">
            <a:extLst>
              <a:ext uri="{28A0092B-C50C-407E-A947-70E740481C1C}">
                <a14:useLocalDpi xmlns:a14="http://schemas.microsoft.com/office/drawing/2010/main" val="0"/>
              </a:ext>
            </a:extLst>
          </a:blip>
          <a:srcRect l="13543" r="13543"/>
          <a:stretch>
            <a:fillRect/>
          </a:stretch>
        </p:blipFill>
        <p:spPr>
          <a:xfrm>
            <a:off x="7872000" y="0"/>
            <a:ext cx="4320000" cy="6264000"/>
          </a:xfrm>
          <a:prstGeom prst="rect">
            <a:avLst/>
          </a:prstGeom>
        </p:spPr>
      </p:pic>
    </p:spTree>
    <p:extLst>
      <p:ext uri="{BB962C8B-B14F-4D97-AF65-F5344CB8AC3E}">
        <p14:creationId xmlns:p14="http://schemas.microsoft.com/office/powerpoint/2010/main" val="4262223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561607"/>
            <a:ext cx="6556513" cy="1521193"/>
          </a:xfrm>
        </p:spPr>
        <p:txBody>
          <a:bodyPr/>
          <a:lstStyle/>
          <a:p>
            <a:r>
              <a:rPr lang="sv-SE" dirty="0"/>
              <a:t>Solceller </a:t>
            </a:r>
            <a:r>
              <a:rPr lang="sv-SE" dirty="0" smtClean="0"/>
              <a:t>småhus</a:t>
            </a:r>
            <a:r>
              <a:rPr lang="sv-SE" dirty="0"/>
              <a:t/>
            </a:r>
            <a:br>
              <a:rPr lang="sv-SE" dirty="0"/>
            </a:br>
            <a:r>
              <a:rPr lang="sv-SE" dirty="0" smtClean="0"/>
              <a:t>Solceller </a:t>
            </a:r>
            <a:r>
              <a:rPr lang="sv-SE" dirty="0"/>
              <a:t>lantbruk</a:t>
            </a:r>
            <a:r>
              <a:rPr lang="sv-SE" dirty="0" smtClean="0"/>
              <a:t/>
            </a:r>
            <a:br>
              <a:rPr lang="sv-SE" dirty="0" smtClean="0"/>
            </a:br>
            <a:r>
              <a:rPr lang="sv-SE" i="1" dirty="0" smtClean="0"/>
              <a:t>Solceller kraftproduktion (2025)</a:t>
            </a:r>
            <a:endParaRPr lang="sv-SE" i="1" dirty="0"/>
          </a:p>
        </p:txBody>
      </p:sp>
      <p:pic>
        <p:nvPicPr>
          <p:cNvPr id="7" name="Platshållare för innehåll 3"/>
          <p:cNvPicPr>
            <a:picLocks/>
          </p:cNvPicPr>
          <p:nvPr/>
        </p:nvPicPr>
        <p:blipFill>
          <a:blip r:embed="rId3">
            <a:extLst>
              <a:ext uri="{28A0092B-C50C-407E-A947-70E740481C1C}">
                <a14:useLocalDpi xmlns:a14="http://schemas.microsoft.com/office/drawing/2010/main" val="0"/>
              </a:ext>
            </a:extLst>
          </a:blip>
          <a:stretch>
            <a:fillRect/>
          </a:stretch>
        </p:blipFill>
        <p:spPr>
          <a:xfrm>
            <a:off x="0" y="2600077"/>
            <a:ext cx="4753429" cy="3113314"/>
          </a:xfrm>
          <a:prstGeom prst="rect">
            <a:avLst/>
          </a:prstGeom>
        </p:spPr>
      </p:pic>
      <p:pic>
        <p:nvPicPr>
          <p:cNvPr id="9" name="Platshållare för innehåll 3"/>
          <p:cNvPicPr>
            <a:picLocks noChangeAspect="1"/>
          </p:cNvPicPr>
          <p:nvPr/>
        </p:nvPicPr>
        <p:blipFill>
          <a:blip r:embed="rId4"/>
          <a:stretch>
            <a:fillRect/>
          </a:stretch>
        </p:blipFill>
        <p:spPr>
          <a:xfrm>
            <a:off x="4753429" y="2277921"/>
            <a:ext cx="4142913" cy="3113314"/>
          </a:xfrm>
          <a:prstGeom prst="rect">
            <a:avLst/>
          </a:prstGeom>
        </p:spPr>
      </p:pic>
      <p:pic>
        <p:nvPicPr>
          <p:cNvPr id="10" name="Platshållare för innehåll 3"/>
          <p:cNvPicPr>
            <a:picLocks/>
          </p:cNvPicPr>
          <p:nvPr/>
        </p:nvPicPr>
        <p:blipFill>
          <a:blip r:embed="rId5">
            <a:extLst>
              <a:ext uri="{28A0092B-C50C-407E-A947-70E740481C1C}">
                <a14:useLocalDpi xmlns:a14="http://schemas.microsoft.com/office/drawing/2010/main" val="0"/>
              </a:ext>
            </a:extLst>
          </a:blip>
          <a:stretch>
            <a:fillRect/>
          </a:stretch>
        </p:blipFill>
        <p:spPr>
          <a:xfrm>
            <a:off x="7458323" y="1"/>
            <a:ext cx="4733677" cy="2600076"/>
          </a:xfrm>
          <a:prstGeom prst="rect">
            <a:avLst/>
          </a:prstGeom>
        </p:spPr>
      </p:pic>
    </p:spTree>
    <p:extLst>
      <p:ext uri="{BB962C8B-B14F-4D97-AF65-F5344CB8AC3E}">
        <p14:creationId xmlns:p14="http://schemas.microsoft.com/office/powerpoint/2010/main" val="457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n w="0"/>
                <a:effectLst>
                  <a:outerShdw blurRad="38100" dist="25400" dir="5400000" algn="ctr" rotWithShape="0">
                    <a:srgbClr val="6E747A">
                      <a:alpha val="43000"/>
                    </a:srgbClr>
                  </a:outerShdw>
                </a:effectLst>
              </a:rPr>
              <a:t>Solcellsanläggningar småhus</a:t>
            </a:r>
            <a:br>
              <a:rPr lang="sv-SE" dirty="0" smtClean="0">
                <a:ln w="0"/>
                <a:effectLst>
                  <a:outerShdw blurRad="38100" dist="25400" dir="5400000" algn="ctr" rotWithShape="0">
                    <a:srgbClr val="6E747A">
                      <a:alpha val="43000"/>
                    </a:srgbClr>
                  </a:outerShdw>
                </a:effectLst>
              </a:rPr>
            </a:br>
            <a:r>
              <a:rPr lang="sv-SE" sz="2400" dirty="0" smtClean="0">
                <a:ln w="0"/>
                <a:effectLst>
                  <a:outerShdw blurRad="38100" dist="25400" dir="5400000" algn="ctr" rotWithShape="0">
                    <a:srgbClr val="6E747A">
                      <a:alpha val="43000"/>
                    </a:srgbClr>
                  </a:outerShdw>
                </a:effectLst>
              </a:rPr>
              <a:t>Start q1 2024</a:t>
            </a:r>
            <a:endParaRPr lang="sv-SE" sz="2400" dirty="0">
              <a:ln w="0"/>
              <a:effectLst>
                <a:outerShdw blurRad="38100" dist="25400" dir="5400000" algn="ctr" rotWithShape="0">
                  <a:srgbClr val="6E747A">
                    <a:alpha val="43000"/>
                  </a:srgbClr>
                </a:outerShdw>
              </a:effectLst>
            </a:endParaRPr>
          </a:p>
        </p:txBody>
      </p:sp>
      <p:pic>
        <p:nvPicPr>
          <p:cNvPr id="4" name="Platshållare för innehåll 3"/>
          <p:cNvPicPr>
            <a:picLocks noGrp="1"/>
          </p:cNvPicPr>
          <p:nvPr>
            <p:ph sz="quarter" idx="12"/>
          </p:nvPr>
        </p:nvPicPr>
        <p:blipFill>
          <a:blip r:embed="rId3">
            <a:extLst>
              <a:ext uri="{28A0092B-C50C-407E-A947-70E740481C1C}">
                <a14:useLocalDpi xmlns:a14="http://schemas.microsoft.com/office/drawing/2010/main" val="0"/>
              </a:ext>
            </a:extLst>
          </a:blip>
          <a:stretch>
            <a:fillRect/>
          </a:stretch>
        </p:blipFill>
        <p:spPr>
          <a:xfrm>
            <a:off x="3208416" y="1400186"/>
            <a:ext cx="5775167" cy="3852862"/>
          </a:xfrm>
          <a:prstGeom prst="rect">
            <a:avLst/>
          </a:prstGeom>
        </p:spPr>
      </p:pic>
    </p:spTree>
    <p:extLst>
      <p:ext uri="{BB962C8B-B14F-4D97-AF65-F5344CB8AC3E}">
        <p14:creationId xmlns:p14="http://schemas.microsoft.com/office/powerpoint/2010/main" val="3827464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n w="0"/>
                <a:effectLst>
                  <a:outerShdw blurRad="38100" dist="25400" dir="5400000" algn="ctr" rotWithShape="0">
                    <a:srgbClr val="6E747A">
                      <a:alpha val="43000"/>
                    </a:srgbClr>
                  </a:outerShdw>
                </a:effectLst>
              </a:rPr>
              <a:t>Solcellsanläggningar lantbruk</a:t>
            </a:r>
            <a:br>
              <a:rPr lang="sv-SE" dirty="0" smtClean="0">
                <a:ln w="0"/>
                <a:effectLst>
                  <a:outerShdw blurRad="38100" dist="25400" dir="5400000" algn="ctr" rotWithShape="0">
                    <a:srgbClr val="6E747A">
                      <a:alpha val="43000"/>
                    </a:srgbClr>
                  </a:outerShdw>
                </a:effectLst>
              </a:rPr>
            </a:br>
            <a:r>
              <a:rPr lang="sv-SE" sz="2400" dirty="0" smtClean="0">
                <a:ln w="0"/>
                <a:effectLst>
                  <a:outerShdw blurRad="38100" dist="25400" dir="5400000" algn="ctr" rotWithShape="0">
                    <a:srgbClr val="6E747A">
                      <a:alpha val="43000"/>
                    </a:srgbClr>
                  </a:outerShdw>
                </a:effectLst>
              </a:rPr>
              <a:t>Start q1 2024</a:t>
            </a:r>
            <a:endParaRPr lang="sv-SE" sz="2400" dirty="0"/>
          </a:p>
        </p:txBody>
      </p:sp>
      <p:pic>
        <p:nvPicPr>
          <p:cNvPr id="4" name="Platshållare för innehåll 3"/>
          <p:cNvPicPr>
            <a:picLocks noGrp="1" noChangeAspect="1"/>
          </p:cNvPicPr>
          <p:nvPr>
            <p:ph sz="quarter" idx="12"/>
          </p:nvPr>
        </p:nvPicPr>
        <p:blipFill>
          <a:blip r:embed="rId3"/>
          <a:stretch>
            <a:fillRect/>
          </a:stretch>
        </p:blipFill>
        <p:spPr>
          <a:xfrm>
            <a:off x="3297342" y="1359877"/>
            <a:ext cx="5213245" cy="3917646"/>
          </a:xfrm>
          <a:prstGeom prst="rect">
            <a:avLst/>
          </a:prstGeom>
        </p:spPr>
      </p:pic>
    </p:spTree>
    <p:extLst>
      <p:ext uri="{BB962C8B-B14F-4D97-AF65-F5344CB8AC3E}">
        <p14:creationId xmlns:p14="http://schemas.microsoft.com/office/powerpoint/2010/main" val="218634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61607"/>
            <a:ext cx="10515600" cy="714743"/>
          </a:xfrm>
        </p:spPr>
        <p:txBody>
          <a:bodyPr/>
          <a:lstStyle/>
          <a:p>
            <a:r>
              <a:rPr lang="sv-SE" dirty="0" smtClean="0"/>
              <a:t>Tematisk tillsyn 2024</a:t>
            </a:r>
            <a:r>
              <a:rPr lang="sv-SE" dirty="0"/>
              <a:t/>
            </a:r>
            <a:br>
              <a:rPr lang="sv-SE" dirty="0"/>
            </a:br>
            <a:r>
              <a:rPr lang="sv-SE" sz="2000" dirty="0" smtClean="0"/>
              <a:t/>
            </a:r>
            <a:br>
              <a:rPr lang="sv-SE" sz="2000" dirty="0" smtClean="0"/>
            </a:br>
            <a:r>
              <a:rPr lang="sv-SE" sz="2000" dirty="0"/>
              <a:t/>
            </a:r>
            <a:br>
              <a:rPr lang="sv-SE" sz="2000" dirty="0"/>
            </a:br>
            <a:r>
              <a:rPr lang="sv-SE" sz="2000" dirty="0" smtClean="0"/>
              <a:t> </a:t>
            </a:r>
            <a:r>
              <a:rPr lang="sv-SE" dirty="0" smtClean="0"/>
              <a:t>		</a:t>
            </a:r>
            <a:br>
              <a:rPr lang="sv-SE" dirty="0" smtClean="0"/>
            </a:br>
            <a:r>
              <a:rPr lang="sv-SE" dirty="0" smtClean="0"/>
              <a:t/>
            </a:r>
            <a:br>
              <a:rPr lang="sv-SE" dirty="0" smtClean="0"/>
            </a:br>
            <a:r>
              <a:rPr lang="sv-SE" dirty="0" smtClean="0"/>
              <a:t/>
            </a:r>
            <a:br>
              <a:rPr lang="sv-SE" dirty="0" smtClean="0"/>
            </a:br>
            <a:endParaRPr lang="sv-SE" dirty="0"/>
          </a:p>
        </p:txBody>
      </p:sp>
      <p:sp>
        <p:nvSpPr>
          <p:cNvPr id="3" name="Platshållare för innehåll 2"/>
          <p:cNvSpPr>
            <a:spLocks noGrp="1"/>
          </p:cNvSpPr>
          <p:nvPr>
            <p:ph sz="quarter" idx="12"/>
          </p:nvPr>
        </p:nvSpPr>
        <p:spPr>
          <a:xfrm>
            <a:off x="838200" y="1276765"/>
            <a:ext cx="10515600" cy="3700273"/>
          </a:xfrm>
        </p:spPr>
        <p:txBody>
          <a:bodyPr/>
          <a:lstStyle/>
          <a:p>
            <a:pPr marL="288000" lvl="1" indent="0">
              <a:buNone/>
            </a:pPr>
            <a:r>
              <a:rPr lang="sv-SE" dirty="0"/>
              <a:t>Fortlöpande kontroll är en röd tråd i årets projekt: </a:t>
            </a:r>
          </a:p>
          <a:p>
            <a:pPr marL="745200" lvl="1" indent="-457200">
              <a:buFont typeface="+mj-lt"/>
              <a:buAutoNum type="arabicPeriod"/>
            </a:pPr>
            <a:r>
              <a:rPr lang="sv-SE" b="1" dirty="0" smtClean="0"/>
              <a:t>Solceller småhus</a:t>
            </a:r>
          </a:p>
          <a:p>
            <a:pPr marL="745200" lvl="1" indent="-457200">
              <a:buFont typeface="+mj-lt"/>
              <a:buAutoNum type="arabicPeriod"/>
            </a:pPr>
            <a:r>
              <a:rPr lang="sv-SE" b="1" dirty="0" smtClean="0"/>
              <a:t>Solceller lantbruk</a:t>
            </a:r>
          </a:p>
          <a:p>
            <a:pPr marL="745200" lvl="1" indent="-457200">
              <a:buFont typeface="+mj-lt"/>
              <a:buAutoNum type="arabicPeriod"/>
            </a:pPr>
            <a:r>
              <a:rPr lang="sv-SE" dirty="0" smtClean="0"/>
              <a:t>Bostadsrättsföreningar och </a:t>
            </a:r>
            <a:r>
              <a:rPr lang="sv-SE" dirty="0" err="1" smtClean="0"/>
              <a:t>laddstrukturer</a:t>
            </a:r>
            <a:endParaRPr lang="sv-SE" dirty="0" smtClean="0"/>
          </a:p>
          <a:p>
            <a:pPr marL="745200" lvl="1" indent="-457200">
              <a:buFont typeface="+mj-lt"/>
              <a:buAutoNum type="arabicPeriod"/>
            </a:pPr>
            <a:r>
              <a:rPr lang="sv-SE" dirty="0" smtClean="0"/>
              <a:t>Ambulerande verksamheter (tivoli, festivaler)</a:t>
            </a:r>
          </a:p>
          <a:p>
            <a:pPr marL="745200" lvl="1" indent="-457200">
              <a:buFont typeface="+mj-lt"/>
              <a:buAutoNum type="arabicPeriod"/>
            </a:pPr>
            <a:r>
              <a:rPr lang="sv-SE" dirty="0" smtClean="0"/>
              <a:t>Hyresbostäder</a:t>
            </a:r>
          </a:p>
          <a:p>
            <a:pPr marL="745200" lvl="1" indent="-457200">
              <a:buFont typeface="+mj-lt"/>
              <a:buAutoNum type="arabicPeriod"/>
            </a:pPr>
            <a:r>
              <a:rPr lang="sv-SE" dirty="0" smtClean="0"/>
              <a:t>Köpcentrum</a:t>
            </a:r>
          </a:p>
          <a:p>
            <a:pPr marL="745200" lvl="1" indent="-457200">
              <a:buFont typeface="+mj-lt"/>
              <a:buAutoNum type="arabicPeriod"/>
            </a:pPr>
            <a:r>
              <a:rPr lang="sv-SE" b="1" dirty="0" smtClean="0"/>
              <a:t>Nätbolagens underhåll av linjestolpar</a:t>
            </a:r>
          </a:p>
          <a:p>
            <a:pPr marL="288000" lvl="1" indent="0">
              <a:buNone/>
            </a:pPr>
            <a:endParaRPr lang="sv-SE" dirty="0"/>
          </a:p>
        </p:txBody>
      </p:sp>
      <p:sp>
        <p:nvSpPr>
          <p:cNvPr id="15" name="Platshållare för innehåll 2"/>
          <p:cNvSpPr txBox="1">
            <a:spLocks/>
          </p:cNvSpPr>
          <p:nvPr/>
        </p:nvSpPr>
        <p:spPr>
          <a:xfrm>
            <a:off x="838200" y="2798170"/>
            <a:ext cx="10515600" cy="473698"/>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Font typeface="Arial" panose="020B0604020202020204" pitchFamily="34" charset="0"/>
              <a:buNone/>
            </a:pPr>
            <a:endParaRPr lang="sv-SE" dirty="0" smtClean="0"/>
          </a:p>
        </p:txBody>
      </p:sp>
      <p:sp>
        <p:nvSpPr>
          <p:cNvPr id="9" name="Platshållare för innehåll 2"/>
          <p:cNvSpPr txBox="1">
            <a:spLocks/>
          </p:cNvSpPr>
          <p:nvPr/>
        </p:nvSpPr>
        <p:spPr>
          <a:xfrm>
            <a:off x="838200" y="2273925"/>
            <a:ext cx="10515600"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sp>
        <p:nvSpPr>
          <p:cNvPr id="10" name="Platshållare för innehåll 2"/>
          <p:cNvSpPr txBox="1">
            <a:spLocks/>
          </p:cNvSpPr>
          <p:nvPr/>
        </p:nvSpPr>
        <p:spPr>
          <a:xfrm>
            <a:off x="838200" y="3126902"/>
            <a:ext cx="10736766" cy="848416"/>
          </a:xfrm>
          <a:prstGeom prst="rect">
            <a:avLst/>
          </a:prstGeom>
        </p:spPr>
        <p:txBody>
          <a:bodyPr vert="horz" lIns="91440" tIns="45720" rIns="91440" bIns="45720" rtlCol="0">
            <a:noAutofit/>
          </a:bodyPr>
          <a:lstStyle>
            <a:lvl1pPr marL="288000" indent="-288000" algn="l" defTabSz="914400" rtl="0" eaLnBrk="1" latinLnBrk="0" hangingPunct="1">
              <a:lnSpc>
                <a:spcPct val="100000"/>
              </a:lnSpc>
              <a:spcBef>
                <a:spcPts val="1600"/>
              </a:spcBef>
              <a:buFont typeface="Arial" panose="020B0604020202020204" pitchFamily="34" charset="0"/>
              <a:buChar char="•"/>
              <a:defRPr sz="2400" kern="1200">
                <a:solidFill>
                  <a:schemeClr val="tx1"/>
                </a:solidFill>
                <a:latin typeface="+mj-lt"/>
                <a:ea typeface="+mn-ea"/>
                <a:cs typeface="+mn-cs"/>
              </a:defRPr>
            </a:lvl1pPr>
            <a:lvl2pPr marL="576000" indent="-288000" algn="l" defTabSz="914400" rtl="0" eaLnBrk="1" latinLnBrk="0" hangingPunct="1">
              <a:lnSpc>
                <a:spcPct val="100000"/>
              </a:lnSpc>
              <a:spcBef>
                <a:spcPts val="1600"/>
              </a:spcBef>
              <a:buFont typeface="Arial" panose="020B0604020202020204" pitchFamily="34" charset="0"/>
              <a:buChar char="•"/>
              <a:defRPr sz="2000" kern="1200">
                <a:solidFill>
                  <a:schemeClr val="tx1"/>
                </a:solidFill>
                <a:latin typeface="+mj-lt"/>
                <a:ea typeface="+mn-ea"/>
                <a:cs typeface="+mn-cs"/>
              </a:defRPr>
            </a:lvl2pPr>
            <a:lvl3pPr marL="864000" indent="-288000" algn="l" defTabSz="914400" rtl="0" eaLnBrk="1" latinLnBrk="0" hangingPunct="1">
              <a:lnSpc>
                <a:spcPct val="100000"/>
              </a:lnSpc>
              <a:spcBef>
                <a:spcPts val="1600"/>
              </a:spcBef>
              <a:buFont typeface="Arial" panose="020B0604020202020204" pitchFamily="34" charset="0"/>
              <a:buChar char="•"/>
              <a:defRPr sz="1800" kern="1200">
                <a:solidFill>
                  <a:schemeClr val="tx1"/>
                </a:solidFill>
                <a:latin typeface="+mj-lt"/>
                <a:ea typeface="+mn-ea"/>
                <a:cs typeface="+mn-cs"/>
              </a:defRPr>
            </a:lvl3pPr>
            <a:lvl4pPr marL="1152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4pPr>
            <a:lvl5pPr marL="1440000" indent="-288000" algn="l" defTabSz="914400" rtl="0" eaLnBrk="1" latinLnBrk="0" hangingPunct="1">
              <a:lnSpc>
                <a:spcPct val="100000"/>
              </a:lnSpc>
              <a:spcBef>
                <a:spcPts val="16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endParaRPr lang="sv-SE" dirty="0" smtClean="0"/>
          </a:p>
        </p:txBody>
      </p:sp>
      <p:pic>
        <p:nvPicPr>
          <p:cNvPr id="7" name="Platshållare för bild 6"/>
          <p:cNvPicPr>
            <a:picLocks noChangeAspect="1"/>
          </p:cNvPicPr>
          <p:nvPr/>
        </p:nvPicPr>
        <p:blipFill>
          <a:blip r:embed="rId3">
            <a:extLst>
              <a:ext uri="{28A0092B-C50C-407E-A947-70E740481C1C}">
                <a14:useLocalDpi xmlns:a14="http://schemas.microsoft.com/office/drawing/2010/main" val="0"/>
              </a:ext>
            </a:extLst>
          </a:blip>
          <a:srcRect l="13543" r="13543"/>
          <a:stretch>
            <a:fillRect/>
          </a:stretch>
        </p:blipFill>
        <p:spPr>
          <a:xfrm>
            <a:off x="7872000" y="0"/>
            <a:ext cx="4320000" cy="6264000"/>
          </a:xfrm>
          <a:prstGeom prst="rect">
            <a:avLst/>
          </a:prstGeom>
        </p:spPr>
      </p:pic>
    </p:spTree>
    <p:extLst>
      <p:ext uri="{BB962C8B-B14F-4D97-AF65-F5344CB8AC3E}">
        <p14:creationId xmlns:p14="http://schemas.microsoft.com/office/powerpoint/2010/main" val="245388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Nätbolagens underhåll av linjestolpar</a:t>
            </a:r>
            <a:br>
              <a:rPr lang="sv-SE" b="1" dirty="0"/>
            </a:br>
            <a:r>
              <a:rPr lang="sv-SE" sz="2400" dirty="0"/>
              <a:t>Tematiskt projekt med start q2 2024</a:t>
            </a:r>
          </a:p>
        </p:txBody>
      </p:sp>
      <p:sp>
        <p:nvSpPr>
          <p:cNvPr id="3" name="Platshållare för innehåll 2"/>
          <p:cNvSpPr>
            <a:spLocks noGrp="1"/>
          </p:cNvSpPr>
          <p:nvPr>
            <p:ph sz="quarter" idx="12"/>
          </p:nvPr>
        </p:nvSpPr>
        <p:spPr/>
        <p:txBody>
          <a:bodyPr/>
          <a:lstStyle/>
          <a:p>
            <a:pPr marL="0" indent="0">
              <a:buNone/>
            </a:pPr>
            <a:r>
              <a:rPr lang="sv-SE" dirty="0" smtClean="0"/>
              <a:t>Elsäkerhetsverket har fått indikationer om att det finns gott om trästolpar i sämre skick ute i landet. </a:t>
            </a:r>
            <a:r>
              <a:rPr lang="sv-SE" dirty="0"/>
              <a:t>Det </a:t>
            </a:r>
            <a:r>
              <a:rPr lang="sv-SE" dirty="0" smtClean="0"/>
              <a:t>här vill </a:t>
            </a:r>
            <a:r>
              <a:rPr lang="sv-SE" dirty="0"/>
              <a:t>vi kolla upp!</a:t>
            </a:r>
            <a:endParaRPr lang="sv-SE" dirty="0" smtClean="0"/>
          </a:p>
          <a:p>
            <a:pPr marL="0" indent="0">
              <a:buNone/>
            </a:pPr>
            <a:r>
              <a:rPr lang="sv-SE" dirty="0" smtClean="0"/>
              <a:t>I vissa fall verkar inte heller besiktningsprotokoll stämma med verkligheten. </a:t>
            </a:r>
          </a:p>
        </p:txBody>
      </p:sp>
    </p:spTree>
    <p:extLst>
      <p:ext uri="{BB962C8B-B14F-4D97-AF65-F5344CB8AC3E}">
        <p14:creationId xmlns:p14="http://schemas.microsoft.com/office/powerpoint/2010/main" val="38259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säger lagen om innehavaransvar?</a:t>
            </a:r>
            <a:endParaRPr lang="sv-SE" dirty="0"/>
          </a:p>
        </p:txBody>
      </p:sp>
      <p:sp>
        <p:nvSpPr>
          <p:cNvPr id="3" name="Platshållare för innehåll 2"/>
          <p:cNvSpPr>
            <a:spLocks noGrp="1"/>
          </p:cNvSpPr>
          <p:nvPr>
            <p:ph sz="quarter" idx="12"/>
          </p:nvPr>
        </p:nvSpPr>
        <p:spPr>
          <a:xfrm>
            <a:off x="838199" y="1419225"/>
            <a:ext cx="11093143" cy="4520775"/>
          </a:xfrm>
        </p:spPr>
        <p:txBody>
          <a:bodyPr/>
          <a:lstStyle/>
          <a:p>
            <a:pPr marL="0" indent="0">
              <a:buNone/>
            </a:pPr>
            <a:r>
              <a:rPr lang="sv-SE" u="sng" dirty="0" smtClean="0"/>
              <a:t>Elsäkerhetslagen </a:t>
            </a:r>
            <a:r>
              <a:rPr lang="sv-SE" u="sng" dirty="0"/>
              <a:t>(2016:732</a:t>
            </a:r>
            <a:r>
              <a:rPr lang="sv-SE" u="sng" dirty="0" smtClean="0"/>
              <a:t>): </a:t>
            </a:r>
            <a:r>
              <a:rPr lang="sv-SE" dirty="0"/>
              <a:t/>
            </a:r>
            <a:br>
              <a:rPr lang="sv-SE" dirty="0"/>
            </a:br>
            <a:r>
              <a:rPr lang="sv-SE" dirty="0"/>
              <a:t/>
            </a:r>
            <a:br>
              <a:rPr lang="sv-SE" dirty="0"/>
            </a:br>
            <a:r>
              <a:rPr lang="sv-SE" dirty="0"/>
              <a:t>Skyldigheter i fråga om elektriska anläggningar</a:t>
            </a:r>
            <a:br>
              <a:rPr lang="sv-SE" dirty="0"/>
            </a:br>
            <a:endParaRPr lang="sv-SE" dirty="0" smtClean="0"/>
          </a:p>
          <a:p>
            <a:pPr marL="0" indent="0">
              <a:buNone/>
            </a:pPr>
            <a:r>
              <a:rPr lang="sv-SE" dirty="0" smtClean="0"/>
              <a:t>6 </a:t>
            </a:r>
            <a:r>
              <a:rPr lang="sv-SE" dirty="0"/>
              <a:t>§ Den som innehar en starkströmsanläggning ska se till att </a:t>
            </a:r>
            <a:endParaRPr lang="sv-SE" dirty="0" smtClean="0"/>
          </a:p>
          <a:p>
            <a:pPr marL="457200" indent="-457200">
              <a:buAutoNum type="arabicPeriod"/>
            </a:pPr>
            <a:r>
              <a:rPr lang="sv-SE" dirty="0" smtClean="0"/>
              <a:t>det </a:t>
            </a:r>
            <a:r>
              <a:rPr lang="sv-SE" b="1" dirty="0"/>
              <a:t>fortlöpande kontrolleras </a:t>
            </a:r>
            <a:r>
              <a:rPr lang="sv-SE" dirty="0"/>
              <a:t>att anläggningen ger betryggande säkerhet mot personskada och sakskada, </a:t>
            </a:r>
            <a:r>
              <a:rPr lang="sv-SE" dirty="0" smtClean="0"/>
              <a:t>och</a:t>
            </a:r>
          </a:p>
          <a:p>
            <a:pPr marL="457200" indent="-457200">
              <a:buAutoNum type="arabicPeriod"/>
            </a:pPr>
            <a:r>
              <a:rPr lang="sv-SE" dirty="0" smtClean="0"/>
              <a:t>arbete </a:t>
            </a:r>
            <a:r>
              <a:rPr lang="sv-SE" dirty="0"/>
              <a:t>som utförs på eller i anslutning till anläggningen görs på ett sådant sätt och utförs av eller under ledning av personer med sådana kunskaper och färdigheter att betryggande säkerhet ges mot personskada och sakskada.</a:t>
            </a:r>
          </a:p>
        </p:txBody>
      </p:sp>
    </p:spTree>
    <p:extLst>
      <p:ext uri="{BB962C8B-B14F-4D97-AF65-F5344CB8AC3E}">
        <p14:creationId xmlns:p14="http://schemas.microsoft.com/office/powerpoint/2010/main" val="10798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Kontrollintervall för vissa anläggningstyper </a:t>
            </a:r>
            <a:r>
              <a:rPr lang="sv-SE" dirty="0" smtClean="0"/>
              <a:t/>
            </a:r>
            <a:br>
              <a:rPr lang="sv-SE" dirty="0" smtClean="0"/>
            </a:br>
            <a:r>
              <a:rPr lang="sv-SE" sz="2400" dirty="0" smtClean="0"/>
              <a:t>(</a:t>
            </a:r>
            <a:r>
              <a:rPr lang="sv-SE" sz="2400" dirty="0"/>
              <a:t>ELSÄK-FS 2022:3</a:t>
            </a:r>
            <a:r>
              <a:rPr lang="sv-SE" sz="2400" dirty="0" smtClean="0"/>
              <a:t>)</a:t>
            </a:r>
            <a:r>
              <a:rPr lang="sv-SE" dirty="0" smtClean="0"/>
              <a:t/>
            </a:r>
            <a:br>
              <a:rPr lang="sv-SE" dirty="0" smtClean="0"/>
            </a:br>
            <a:r>
              <a:rPr lang="sv-SE" dirty="0"/>
              <a:t/>
            </a:r>
            <a:br>
              <a:rPr lang="sv-SE" dirty="0"/>
            </a:br>
            <a:endParaRPr lang="sv-SE" dirty="0"/>
          </a:p>
        </p:txBody>
      </p:sp>
      <p:sp>
        <p:nvSpPr>
          <p:cNvPr id="3" name="Platshållare för innehåll 2"/>
          <p:cNvSpPr>
            <a:spLocks noGrp="1"/>
          </p:cNvSpPr>
          <p:nvPr>
            <p:ph sz="quarter" idx="12"/>
          </p:nvPr>
        </p:nvSpPr>
        <p:spPr>
          <a:xfrm>
            <a:off x="838200" y="1803574"/>
            <a:ext cx="10515600" cy="4136425"/>
          </a:xfrm>
        </p:spPr>
        <p:txBody>
          <a:bodyPr/>
          <a:lstStyle/>
          <a:p>
            <a:pPr>
              <a:buFontTx/>
              <a:buChar char="-"/>
            </a:pPr>
            <a:r>
              <a:rPr lang="sv-SE" dirty="0" smtClean="0"/>
              <a:t>7 </a:t>
            </a:r>
            <a:r>
              <a:rPr lang="sv-SE" dirty="0"/>
              <a:t>§ Följande starkströmsanläggningar ska kontrolleras med ett tidsintervall som </a:t>
            </a:r>
            <a:r>
              <a:rPr lang="sv-SE" dirty="0">
                <a:solidFill>
                  <a:srgbClr val="FF0000"/>
                </a:solidFill>
              </a:rPr>
              <a:t>inte överstiger ett år</a:t>
            </a:r>
            <a:r>
              <a:rPr lang="sv-SE" dirty="0" smtClean="0"/>
              <a:t>:</a:t>
            </a:r>
            <a:br>
              <a:rPr lang="sv-SE" dirty="0" smtClean="0"/>
            </a:br>
            <a:r>
              <a:rPr lang="sv-SE" dirty="0" smtClean="0"/>
              <a:t>- </a:t>
            </a:r>
            <a:r>
              <a:rPr lang="sv-SE" dirty="0"/>
              <a:t>luftledningar för högspänning</a:t>
            </a:r>
            <a:r>
              <a:rPr lang="sv-SE" dirty="0" smtClean="0"/>
              <a:t>,</a:t>
            </a:r>
            <a:br>
              <a:rPr lang="sv-SE" dirty="0" smtClean="0"/>
            </a:br>
            <a:r>
              <a:rPr lang="sv-SE" dirty="0" smtClean="0"/>
              <a:t>- </a:t>
            </a:r>
            <a:r>
              <a:rPr lang="sv-SE" dirty="0"/>
              <a:t>ställverk för högspänning i det fria, </a:t>
            </a:r>
            <a:r>
              <a:rPr lang="sv-SE" dirty="0" smtClean="0"/>
              <a:t>och</a:t>
            </a:r>
            <a:br>
              <a:rPr lang="sv-SE" dirty="0" smtClean="0"/>
            </a:br>
            <a:r>
              <a:rPr lang="sv-SE" dirty="0" smtClean="0"/>
              <a:t>- kontaktledningsanläggningar </a:t>
            </a:r>
            <a:r>
              <a:rPr lang="sv-SE" dirty="0"/>
              <a:t>avsedda för drift av järnväg, spårväg, tunnelbana eller </a:t>
            </a:r>
            <a:r>
              <a:rPr lang="sv-SE" dirty="0" err="1"/>
              <a:t>elväg</a:t>
            </a:r>
            <a:r>
              <a:rPr lang="sv-SE" dirty="0" smtClean="0"/>
              <a:t>.</a:t>
            </a:r>
          </a:p>
          <a:p>
            <a:pPr>
              <a:buFontTx/>
              <a:buChar char="-"/>
            </a:pPr>
            <a:r>
              <a:rPr lang="sv-SE" dirty="0"/>
              <a:t>8 § Luftledningar för lågspänning ska kontrolleras </a:t>
            </a:r>
            <a:r>
              <a:rPr lang="sv-SE" dirty="0">
                <a:solidFill>
                  <a:srgbClr val="FF0000"/>
                </a:solidFill>
              </a:rPr>
              <a:t>minst vart åttonde år</a:t>
            </a:r>
            <a:r>
              <a:rPr lang="sv-SE" dirty="0" smtClean="0"/>
              <a:t>.</a:t>
            </a:r>
          </a:p>
          <a:p>
            <a:pPr>
              <a:buFontTx/>
              <a:buChar char="-"/>
            </a:pPr>
            <a:r>
              <a:rPr lang="sv-SE" dirty="0"/>
              <a:t>9 § Övergångsresistansen hos jordtag för skydds- och systemjordningar ska kontrollmätas </a:t>
            </a:r>
            <a:r>
              <a:rPr lang="sv-SE" dirty="0">
                <a:solidFill>
                  <a:srgbClr val="FF0000"/>
                </a:solidFill>
              </a:rPr>
              <a:t>minst vart åttonde år</a:t>
            </a:r>
            <a:r>
              <a:rPr lang="sv-SE" dirty="0"/>
              <a:t>. </a:t>
            </a:r>
          </a:p>
        </p:txBody>
      </p:sp>
    </p:spTree>
    <p:extLst>
      <p:ext uri="{BB962C8B-B14F-4D97-AF65-F5344CB8AC3E}">
        <p14:creationId xmlns:p14="http://schemas.microsoft.com/office/powerpoint/2010/main" val="4977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Nätbolagens underhåll av linjestolpar</a:t>
            </a:r>
            <a:br>
              <a:rPr lang="sv-SE" b="1" dirty="0"/>
            </a:br>
            <a:r>
              <a:rPr lang="sv-SE" sz="2400" dirty="0"/>
              <a:t>Tematiskt projekt med start q2 2024</a:t>
            </a:r>
          </a:p>
        </p:txBody>
      </p:sp>
      <p:sp>
        <p:nvSpPr>
          <p:cNvPr id="3" name="Platshållare för innehåll 2"/>
          <p:cNvSpPr>
            <a:spLocks noGrp="1"/>
          </p:cNvSpPr>
          <p:nvPr>
            <p:ph sz="quarter" idx="12"/>
          </p:nvPr>
        </p:nvSpPr>
        <p:spPr/>
        <p:txBody>
          <a:bodyPr/>
          <a:lstStyle/>
          <a:p>
            <a:pPr marL="0" indent="0">
              <a:buNone/>
            </a:pPr>
            <a:r>
              <a:rPr lang="sv-SE" dirty="0" smtClean="0"/>
              <a:t>Vi begär in dokumentation från samtliga</a:t>
            </a:r>
            <a:r>
              <a:rPr lang="sv-SE" dirty="0"/>
              <a:t> ca 150 elnätsföretag i Sverige</a:t>
            </a:r>
            <a:r>
              <a:rPr lang="sv-SE" dirty="0" smtClean="0"/>
              <a:t>.</a:t>
            </a:r>
          </a:p>
          <a:p>
            <a:pPr marL="0" indent="0">
              <a:buNone/>
            </a:pPr>
            <a:r>
              <a:rPr lang="sv-SE" dirty="0" smtClean="0"/>
              <a:t>Skrivbordstillsyn kompletteras med ett antal inspektioner i fält</a:t>
            </a:r>
            <a:r>
              <a:rPr lang="sv-SE" dirty="0"/>
              <a:t>.</a:t>
            </a:r>
            <a:endParaRPr lang="sv-SE" dirty="0" smtClean="0"/>
          </a:p>
          <a:p>
            <a:pPr marL="0" indent="0">
              <a:buNone/>
            </a:pPr>
            <a:r>
              <a:rPr lang="sv-SE" dirty="0" smtClean="0"/>
              <a:t>Resultaten kommuniceras till branschen!    </a:t>
            </a:r>
            <a:endParaRPr lang="sv-SE" dirty="0"/>
          </a:p>
        </p:txBody>
      </p:sp>
    </p:spTree>
    <p:extLst>
      <p:ext uri="{BB962C8B-B14F-4D97-AF65-F5344CB8AC3E}">
        <p14:creationId xmlns:p14="http://schemas.microsoft.com/office/powerpoint/2010/main" val="34582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 </a:t>
            </a:r>
            <a:endParaRPr lang="sv-SE" dirty="0"/>
          </a:p>
        </p:txBody>
      </p:sp>
      <p:sp>
        <p:nvSpPr>
          <p:cNvPr id="3" name="Platshållare för innehåll 2"/>
          <p:cNvSpPr>
            <a:spLocks noGrp="1"/>
          </p:cNvSpPr>
          <p:nvPr>
            <p:ph sz="quarter" idx="12"/>
          </p:nvPr>
        </p:nvSpPr>
        <p:spPr>
          <a:xfrm>
            <a:off x="838199" y="1869644"/>
            <a:ext cx="10651709" cy="4073956"/>
          </a:xfrm>
        </p:spPr>
        <p:txBody>
          <a:bodyPr/>
          <a:lstStyle/>
          <a:p>
            <a:pPr marL="0" indent="0">
              <a:buNone/>
            </a:pPr>
            <a:r>
              <a:rPr lang="sv-SE" b="1" dirty="0" smtClean="0"/>
              <a:t>1. Fem </a:t>
            </a:r>
            <a:r>
              <a:rPr lang="sv-SE" b="1" dirty="0"/>
              <a:t>år med elsäkerhetslagen:</a:t>
            </a:r>
            <a:r>
              <a:rPr lang="sv-SE" dirty="0"/>
              <a:t> </a:t>
            </a:r>
            <a:endParaRPr lang="sv-SE" dirty="0" smtClean="0"/>
          </a:p>
          <a:p>
            <a:pPr marL="0" indent="0">
              <a:buNone/>
            </a:pPr>
            <a:r>
              <a:rPr lang="sv-SE" dirty="0" smtClean="0"/>
              <a:t>Konkret uppföljning </a:t>
            </a:r>
            <a:r>
              <a:rPr lang="sv-SE" dirty="0"/>
              <a:t>i</a:t>
            </a:r>
            <a:r>
              <a:rPr lang="sv-SE" dirty="0" smtClean="0"/>
              <a:t> projektet ”Tidigt </a:t>
            </a:r>
            <a:r>
              <a:rPr lang="sv-SE" dirty="0"/>
              <a:t>registrerade </a:t>
            </a:r>
            <a:r>
              <a:rPr lang="sv-SE" dirty="0" smtClean="0"/>
              <a:t>företag” samt en Telefonundersökning – resultat </a:t>
            </a:r>
            <a:r>
              <a:rPr lang="sv-SE" dirty="0"/>
              <a:t>rörande e</a:t>
            </a:r>
            <a:r>
              <a:rPr lang="sv-SE" dirty="0" smtClean="0"/>
              <a:t>genkontrollprogrammen! </a:t>
            </a:r>
          </a:p>
          <a:p>
            <a:pPr marL="0" indent="0">
              <a:buNone/>
            </a:pPr>
            <a:r>
              <a:rPr lang="sv-SE" b="1" dirty="0" smtClean="0"/>
              <a:t>2. Föreskrifterna: Fortlöpande kontroll röd </a:t>
            </a:r>
            <a:r>
              <a:rPr lang="sv-SE" b="1" dirty="0"/>
              <a:t>tråd i årets </a:t>
            </a:r>
            <a:r>
              <a:rPr lang="sv-SE" b="1" dirty="0" smtClean="0"/>
              <a:t>tillsynsuppdrag!</a:t>
            </a:r>
          </a:p>
          <a:p>
            <a:pPr marL="0" indent="0">
              <a:buNone/>
            </a:pPr>
            <a:r>
              <a:rPr lang="sv-SE" dirty="0" smtClean="0"/>
              <a:t>Två tematiska solenergiprojekt tittar på</a:t>
            </a:r>
            <a:r>
              <a:rPr lang="sv-SE" dirty="0"/>
              <a:t> fortlöpande </a:t>
            </a:r>
            <a:r>
              <a:rPr lang="sv-SE" dirty="0" smtClean="0"/>
              <a:t>kontrollen och EMC.</a:t>
            </a:r>
            <a:r>
              <a:rPr lang="sv-SE" dirty="0"/>
              <a:t> </a:t>
            </a:r>
            <a:r>
              <a:rPr lang="sv-SE" dirty="0" smtClean="0"/>
              <a:t>Ytterligare </a:t>
            </a:r>
            <a:r>
              <a:rPr lang="sv-SE" dirty="0"/>
              <a:t>e</a:t>
            </a:r>
            <a:r>
              <a:rPr lang="sv-SE" dirty="0" smtClean="0"/>
              <a:t>tt projekt handlar om nätbolagens </a:t>
            </a:r>
            <a:r>
              <a:rPr lang="sv-SE" dirty="0"/>
              <a:t>underhåll av </a:t>
            </a:r>
            <a:r>
              <a:rPr lang="sv-SE" dirty="0" smtClean="0"/>
              <a:t>linjestolpar.</a:t>
            </a:r>
          </a:p>
          <a:p>
            <a:pPr marL="0" indent="0">
              <a:buNone/>
            </a:pPr>
            <a:r>
              <a:rPr lang="sv-SE" b="1" dirty="0" smtClean="0"/>
              <a:t>3. Elsäkerhetsverkets regeringsuppdrag om EMC:</a:t>
            </a:r>
          </a:p>
          <a:p>
            <a:pPr marL="0" indent="0">
              <a:buNone/>
            </a:pPr>
            <a:r>
              <a:rPr lang="sv-SE" dirty="0" smtClean="0"/>
              <a:t>Vad har hänt sedan sist? (15/2-23) </a:t>
            </a:r>
          </a:p>
        </p:txBody>
      </p:sp>
    </p:spTree>
    <p:extLst>
      <p:ext uri="{BB962C8B-B14F-4D97-AF65-F5344CB8AC3E}">
        <p14:creationId xmlns:p14="http://schemas.microsoft.com/office/powerpoint/2010/main" val="16726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F24C3-E444-A146-A209-A30D2443122E}"/>
              </a:ext>
            </a:extLst>
          </p:cNvPr>
          <p:cNvSpPr>
            <a:spLocks noGrp="1"/>
          </p:cNvSpPr>
          <p:nvPr>
            <p:ph type="ctrTitle"/>
          </p:nvPr>
        </p:nvSpPr>
        <p:spPr>
          <a:xfrm>
            <a:off x="673331" y="3851783"/>
            <a:ext cx="10814858" cy="1440000"/>
          </a:xfrm>
        </p:spPr>
        <p:txBody>
          <a:bodyPr/>
          <a:lstStyle/>
          <a:p>
            <a:r>
              <a:rPr lang="sv-SE" dirty="0" smtClean="0"/>
              <a:t>Projekt – Uppstart av en EMC-funktion</a:t>
            </a:r>
            <a:endParaRPr lang="sv-SE" dirty="0"/>
          </a:p>
        </p:txBody>
      </p:sp>
      <p:sp>
        <p:nvSpPr>
          <p:cNvPr id="3" name="Rektangel 2"/>
          <p:cNvSpPr/>
          <p:nvPr/>
        </p:nvSpPr>
        <p:spPr>
          <a:xfrm>
            <a:off x="170583" y="4830118"/>
            <a:ext cx="11820352" cy="861774"/>
          </a:xfrm>
          <a:prstGeom prst="rect">
            <a:avLst/>
          </a:prstGeom>
          <a:noFill/>
        </p:spPr>
        <p:txBody>
          <a:bodyPr wrap="none" lIns="91440" tIns="45720" rIns="91440" bIns="45720">
            <a:spAutoFit/>
          </a:bodyPr>
          <a:lstStyle/>
          <a:p>
            <a:pPr algn="ctr"/>
            <a:r>
              <a:rPr lang="sv-SE" sz="5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Det här pratade Anders Richert om ifjol…</a:t>
            </a:r>
            <a:endParaRPr lang="sv-SE"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735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Elsäkerhetsverkets arbetsmetoder i </a:t>
            </a:r>
            <a:r>
              <a:rPr lang="sv-SE" dirty="0" smtClean="0"/>
              <a:t>EMC-arbetet</a:t>
            </a:r>
            <a:r>
              <a:rPr lang="sv-SE" dirty="0"/>
              <a:t/>
            </a:r>
            <a:br>
              <a:rPr lang="sv-SE" dirty="0"/>
            </a:br>
            <a:endParaRPr lang="sv-SE" dirty="0"/>
          </a:p>
        </p:txBody>
      </p:sp>
      <p:sp>
        <p:nvSpPr>
          <p:cNvPr id="3" name="Platshållare för innehåll 2"/>
          <p:cNvSpPr>
            <a:spLocks noGrp="1"/>
          </p:cNvSpPr>
          <p:nvPr>
            <p:ph sz="quarter" idx="12"/>
          </p:nvPr>
        </p:nvSpPr>
        <p:spPr>
          <a:xfrm>
            <a:off x="838200" y="1462361"/>
            <a:ext cx="10770704" cy="3852000"/>
          </a:xfrm>
        </p:spPr>
        <p:txBody>
          <a:bodyPr/>
          <a:lstStyle/>
          <a:p>
            <a:pPr lvl="0"/>
            <a:r>
              <a:rPr lang="sv-SE" b="1" dirty="0" smtClean="0"/>
              <a:t>Omvärldsanalys</a:t>
            </a:r>
            <a:r>
              <a:rPr lang="sv-SE" dirty="0" smtClean="0"/>
              <a:t> </a:t>
            </a:r>
            <a:r>
              <a:rPr lang="sv-SE" dirty="0">
                <a:sym typeface="Symbol" panose="05050102010706020507" pitchFamily="18" charset="2"/>
              </a:rPr>
              <a:t></a:t>
            </a:r>
            <a:r>
              <a:rPr lang="sv-SE" dirty="0"/>
              <a:t> aktivt följa </a:t>
            </a:r>
            <a:r>
              <a:rPr lang="sv-SE" dirty="0" smtClean="0"/>
              <a:t>teknikutvecklingen</a:t>
            </a:r>
            <a:endParaRPr lang="sv-SE" dirty="0"/>
          </a:p>
          <a:p>
            <a:pPr lvl="0"/>
            <a:r>
              <a:rPr lang="sv-SE" b="1" dirty="0" smtClean="0"/>
              <a:t>Anläggningstillsyn </a:t>
            </a:r>
            <a:r>
              <a:rPr lang="sv-SE" dirty="0" smtClean="0"/>
              <a:t>– åstadkomma rättning samt bild av läget</a:t>
            </a:r>
            <a:endParaRPr lang="sv-SE" dirty="0"/>
          </a:p>
          <a:p>
            <a:pPr lvl="0"/>
            <a:r>
              <a:rPr lang="sv-SE" b="1" dirty="0"/>
              <a:t>Marknadskontroll</a:t>
            </a:r>
            <a:r>
              <a:rPr lang="sv-SE" dirty="0"/>
              <a:t> </a:t>
            </a:r>
            <a:r>
              <a:rPr lang="sv-SE" dirty="0">
                <a:sym typeface="Symbol" panose="05050102010706020507" pitchFamily="18" charset="2"/>
              </a:rPr>
              <a:t></a:t>
            </a:r>
            <a:r>
              <a:rPr lang="sv-SE" dirty="0"/>
              <a:t> </a:t>
            </a:r>
            <a:r>
              <a:rPr lang="sv-SE" dirty="0" smtClean="0"/>
              <a:t>egen och med </a:t>
            </a:r>
            <a:r>
              <a:rPr lang="sv-SE" dirty="0"/>
              <a:t>Tullverket förhindra att produkter med brister sätts på marknaden.</a:t>
            </a:r>
          </a:p>
          <a:p>
            <a:pPr lvl="0"/>
            <a:r>
              <a:rPr lang="sv-SE" b="1" dirty="0"/>
              <a:t>Utbildning och kommunikation</a:t>
            </a:r>
            <a:r>
              <a:rPr lang="sv-SE" dirty="0"/>
              <a:t> </a:t>
            </a:r>
            <a:r>
              <a:rPr lang="sv-SE" dirty="0">
                <a:sym typeface="Symbol" panose="05050102010706020507" pitchFamily="18" charset="2"/>
              </a:rPr>
              <a:t></a:t>
            </a:r>
            <a:r>
              <a:rPr lang="sv-SE" dirty="0"/>
              <a:t> </a:t>
            </a:r>
            <a:r>
              <a:rPr lang="sv-SE" dirty="0" smtClean="0"/>
              <a:t>öka </a:t>
            </a:r>
            <a:r>
              <a:rPr lang="sv-SE" dirty="0"/>
              <a:t>kunskapen </a:t>
            </a:r>
            <a:r>
              <a:rPr lang="sv-SE" dirty="0" smtClean="0"/>
              <a:t>hos </a:t>
            </a:r>
            <a:r>
              <a:rPr lang="sv-SE" dirty="0"/>
              <a:t>allmänheten.</a:t>
            </a:r>
          </a:p>
          <a:p>
            <a:pPr lvl="0"/>
            <a:r>
              <a:rPr lang="sv-SE" b="1" dirty="0"/>
              <a:t>Regelgivning</a:t>
            </a:r>
            <a:r>
              <a:rPr lang="sv-SE" dirty="0"/>
              <a:t> </a:t>
            </a:r>
            <a:r>
              <a:rPr lang="sv-SE" dirty="0">
                <a:sym typeface="Symbol" panose="05050102010706020507" pitchFamily="18" charset="2"/>
              </a:rPr>
              <a:t></a:t>
            </a:r>
            <a:r>
              <a:rPr lang="sv-SE" dirty="0"/>
              <a:t> ge ut föreskrifter och vara med och aktivt påverka innehåll i EU-direktiv genom deltagande i arbetsgrupper med mera.</a:t>
            </a:r>
          </a:p>
          <a:p>
            <a:pPr lvl="0"/>
            <a:r>
              <a:rPr lang="sv-SE" b="1" dirty="0"/>
              <a:t>Standardiseringsarbete</a:t>
            </a:r>
            <a:r>
              <a:rPr lang="sv-SE" dirty="0"/>
              <a:t> </a:t>
            </a:r>
            <a:r>
              <a:rPr lang="sv-SE" dirty="0">
                <a:sym typeface="Symbol" panose="05050102010706020507" pitchFamily="18" charset="2"/>
              </a:rPr>
              <a:t></a:t>
            </a:r>
            <a:r>
              <a:rPr lang="sv-SE" dirty="0"/>
              <a:t> delta </a:t>
            </a:r>
            <a:r>
              <a:rPr lang="sv-SE" dirty="0" smtClean="0"/>
              <a:t>aktivt, </a:t>
            </a:r>
            <a:r>
              <a:rPr lang="sv-SE" dirty="0"/>
              <a:t>återkoppla slutsatser om standarder från tillsyn och anmälningar samt göra formella </a:t>
            </a:r>
            <a:r>
              <a:rPr lang="sv-SE" dirty="0" smtClean="0"/>
              <a:t>invändningar om så behövs </a:t>
            </a:r>
            <a:endParaRPr lang="sv-SE" dirty="0"/>
          </a:p>
          <a:p>
            <a:endParaRPr lang="sv-SE" dirty="0"/>
          </a:p>
        </p:txBody>
      </p:sp>
    </p:spTree>
    <p:extLst>
      <p:ext uri="{BB962C8B-B14F-4D97-AF65-F5344CB8AC3E}">
        <p14:creationId xmlns:p14="http://schemas.microsoft.com/office/powerpoint/2010/main" val="6795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Utmaningar – stort och smått</a:t>
            </a:r>
            <a:endParaRPr lang="sv-SE" dirty="0"/>
          </a:p>
        </p:txBody>
      </p:sp>
      <p:sp>
        <p:nvSpPr>
          <p:cNvPr id="3" name="Platshållare för innehåll 2"/>
          <p:cNvSpPr>
            <a:spLocks noGrp="1"/>
          </p:cNvSpPr>
          <p:nvPr>
            <p:ph sz="quarter" idx="12"/>
          </p:nvPr>
        </p:nvSpPr>
        <p:spPr/>
        <p:txBody>
          <a:bodyPr/>
          <a:lstStyle/>
          <a:p>
            <a:r>
              <a:rPr lang="sv-SE" dirty="0" smtClean="0"/>
              <a:t>Solenergianläggningar</a:t>
            </a:r>
          </a:p>
          <a:p>
            <a:r>
              <a:rPr lang="sv-SE" dirty="0" err="1" smtClean="0"/>
              <a:t>Energilager</a:t>
            </a:r>
            <a:endParaRPr lang="sv-SE" dirty="0" smtClean="0"/>
          </a:p>
          <a:p>
            <a:r>
              <a:rPr lang="sv-SE" dirty="0" err="1" smtClean="0"/>
              <a:t>Elvägar</a:t>
            </a:r>
            <a:endParaRPr lang="sv-SE" dirty="0" smtClean="0"/>
          </a:p>
          <a:p>
            <a:r>
              <a:rPr lang="sv-SE" dirty="0" smtClean="0"/>
              <a:t>Vindkraft</a:t>
            </a:r>
          </a:p>
          <a:p>
            <a:r>
              <a:rPr lang="sv-SE" dirty="0" smtClean="0"/>
              <a:t>…</a:t>
            </a:r>
            <a:endParaRPr lang="sv-SE" dirty="0"/>
          </a:p>
        </p:txBody>
      </p:sp>
    </p:spTree>
    <p:extLst>
      <p:ext uri="{BB962C8B-B14F-4D97-AF65-F5344CB8AC3E}">
        <p14:creationId xmlns:p14="http://schemas.microsoft.com/office/powerpoint/2010/main" val="219411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Utmaningar – stort och smått</a:t>
            </a:r>
            <a:endParaRPr lang="sv-SE" dirty="0"/>
          </a:p>
        </p:txBody>
      </p:sp>
      <p:sp>
        <p:nvSpPr>
          <p:cNvPr id="3" name="Platshållare för innehåll 2"/>
          <p:cNvSpPr>
            <a:spLocks noGrp="1"/>
          </p:cNvSpPr>
          <p:nvPr>
            <p:ph sz="quarter" idx="12"/>
          </p:nvPr>
        </p:nvSpPr>
        <p:spPr/>
        <p:txBody>
          <a:bodyPr/>
          <a:lstStyle/>
          <a:p>
            <a:r>
              <a:rPr lang="sv-SE" b="1" dirty="0" smtClean="0"/>
              <a:t>Solenergianläggningar</a:t>
            </a:r>
          </a:p>
          <a:p>
            <a:r>
              <a:rPr lang="sv-SE" dirty="0" err="1" smtClean="0"/>
              <a:t>Energilager</a:t>
            </a:r>
            <a:endParaRPr lang="sv-SE" dirty="0" smtClean="0"/>
          </a:p>
          <a:p>
            <a:r>
              <a:rPr lang="sv-SE" dirty="0" err="1" smtClean="0"/>
              <a:t>Elvägar</a:t>
            </a:r>
            <a:endParaRPr lang="sv-SE" dirty="0" smtClean="0"/>
          </a:p>
          <a:p>
            <a:r>
              <a:rPr lang="sv-SE" dirty="0" smtClean="0"/>
              <a:t>Vindkraft</a:t>
            </a:r>
          </a:p>
          <a:p>
            <a:r>
              <a:rPr lang="sv-SE" dirty="0" smtClean="0"/>
              <a:t>…</a:t>
            </a:r>
            <a:endParaRPr lang="sv-SE" dirty="0"/>
          </a:p>
        </p:txBody>
      </p:sp>
    </p:spTree>
    <p:extLst>
      <p:ext uri="{BB962C8B-B14F-4D97-AF65-F5344CB8AC3E}">
        <p14:creationId xmlns:p14="http://schemas.microsoft.com/office/powerpoint/2010/main" val="3400730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t>
            </a:r>
            <a:endParaRPr lang="sv-SE" dirty="0"/>
          </a:p>
        </p:txBody>
      </p:sp>
      <p:sp>
        <p:nvSpPr>
          <p:cNvPr id="4" name="Rektangel 3"/>
          <p:cNvSpPr/>
          <p:nvPr/>
        </p:nvSpPr>
        <p:spPr>
          <a:xfrm>
            <a:off x="2386846" y="2505670"/>
            <a:ext cx="7418314" cy="923330"/>
          </a:xfrm>
          <a:prstGeom prst="rect">
            <a:avLst/>
          </a:prstGeom>
          <a:noFill/>
        </p:spPr>
        <p:txBody>
          <a:bodyPr wrap="none" lIns="91440" tIns="45720" rIns="91440" bIns="45720">
            <a:spAutoFit/>
          </a:bodyPr>
          <a:lstStyle/>
          <a:p>
            <a:pPr algn="ctr"/>
            <a:r>
              <a:rPr lang="sv-SE"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Vad har hänt sedan sist?</a:t>
            </a:r>
            <a:endParaRPr lang="sv-S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84008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Nollmätning om kunskap kring EMC </a:t>
            </a:r>
            <a:r>
              <a:rPr lang="sv-SE" dirty="0" smtClean="0"/>
              <a:t/>
            </a:r>
            <a:br>
              <a:rPr lang="sv-SE" dirty="0" smtClean="0"/>
            </a:br>
            <a:r>
              <a:rPr lang="sv-SE" sz="2400" dirty="0" smtClean="0"/>
              <a:t>december 2022</a:t>
            </a:r>
            <a:r>
              <a:rPr lang="sv-SE" b="1" dirty="0"/>
              <a:t/>
            </a:r>
            <a:br>
              <a:rPr lang="sv-SE" b="1" dirty="0"/>
            </a:br>
            <a:endParaRPr lang="sv-SE" dirty="0"/>
          </a:p>
        </p:txBody>
      </p:sp>
      <p:sp>
        <p:nvSpPr>
          <p:cNvPr id="3" name="Platshållare för innehåll 2"/>
          <p:cNvSpPr>
            <a:spLocks noGrp="1"/>
          </p:cNvSpPr>
          <p:nvPr>
            <p:ph sz="quarter" idx="12"/>
          </p:nvPr>
        </p:nvSpPr>
        <p:spPr>
          <a:xfrm>
            <a:off x="838200" y="2088000"/>
            <a:ext cx="10840278" cy="3852000"/>
          </a:xfrm>
        </p:spPr>
        <p:txBody>
          <a:bodyPr/>
          <a:lstStyle/>
          <a:p>
            <a:pPr marL="0" indent="0">
              <a:buNone/>
            </a:pPr>
            <a:r>
              <a:rPr lang="sv-SE" dirty="0"/>
              <a:t>Av de 1091 personerna som deltog i undersökningen är slutsatsen att vetskapen om EMC är låg i </a:t>
            </a:r>
            <a:r>
              <a:rPr lang="sv-SE" dirty="0" smtClean="0"/>
              <a:t>samhället.</a:t>
            </a:r>
          </a:p>
          <a:p>
            <a:pPr marL="0" indent="0">
              <a:buNone/>
            </a:pPr>
            <a:r>
              <a:rPr lang="sv-SE" dirty="0"/>
              <a:t>H</a:t>
            </a:r>
            <a:r>
              <a:rPr lang="sv-SE" dirty="0" smtClean="0"/>
              <a:t>ela </a:t>
            </a:r>
            <a:r>
              <a:rPr lang="sv-SE" dirty="0"/>
              <a:t>80 %</a:t>
            </a:r>
            <a:r>
              <a:rPr lang="sv-SE" dirty="0" smtClean="0"/>
              <a:t> </a:t>
            </a:r>
            <a:r>
              <a:rPr lang="sv-SE" dirty="0"/>
              <a:t>hade inte hört talas om EMC innan </a:t>
            </a:r>
            <a:r>
              <a:rPr lang="sv-SE" dirty="0" smtClean="0"/>
              <a:t>undersökningen.</a:t>
            </a:r>
          </a:p>
          <a:p>
            <a:pPr marL="0" indent="0">
              <a:buNone/>
            </a:pPr>
            <a:r>
              <a:rPr lang="sv-SE" dirty="0" smtClean="0"/>
              <a:t>Av svaren </a:t>
            </a:r>
            <a:r>
              <a:rPr lang="sv-SE" dirty="0"/>
              <a:t>från </a:t>
            </a:r>
            <a:r>
              <a:rPr lang="sv-SE" dirty="0" smtClean="0"/>
              <a:t>resterande </a:t>
            </a:r>
            <a:r>
              <a:rPr lang="sv-SE" dirty="0"/>
              <a:t>20 %</a:t>
            </a:r>
            <a:r>
              <a:rPr lang="sv-SE" dirty="0" smtClean="0"/>
              <a:t> kan vi </a:t>
            </a:r>
            <a:r>
              <a:rPr lang="sv-SE" smtClean="0"/>
              <a:t>se att </a:t>
            </a:r>
            <a:r>
              <a:rPr lang="sv-SE" dirty="0"/>
              <a:t>hemelektronik och radioutrustning är de största störkällorna och yttrar sig huvudsakligen i hushåll. </a:t>
            </a:r>
          </a:p>
          <a:p>
            <a:endParaRPr lang="sv-SE" dirty="0" smtClean="0"/>
          </a:p>
          <a:p>
            <a:endParaRPr lang="sv-SE" dirty="0"/>
          </a:p>
        </p:txBody>
      </p:sp>
    </p:spTree>
    <p:extLst>
      <p:ext uri="{BB962C8B-B14F-4D97-AF65-F5344CB8AC3E}">
        <p14:creationId xmlns:p14="http://schemas.microsoft.com/office/powerpoint/2010/main" val="39249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A</a:t>
            </a:r>
            <a:r>
              <a:rPr lang="sv-SE" b="1" dirty="0" smtClean="0"/>
              <a:t>nmälningsfunktion </a:t>
            </a:r>
            <a:r>
              <a:rPr lang="sv-SE" b="1" dirty="0"/>
              <a:t>för EMC-störningar </a:t>
            </a:r>
            <a:br>
              <a:rPr lang="sv-SE" b="1" dirty="0"/>
            </a:br>
            <a:r>
              <a:rPr lang="sv-SE" sz="2400" dirty="0"/>
              <a:t>mars 2023</a:t>
            </a:r>
          </a:p>
        </p:txBody>
      </p:sp>
      <p:sp>
        <p:nvSpPr>
          <p:cNvPr id="3" name="Platshållare för innehåll 2"/>
          <p:cNvSpPr>
            <a:spLocks noGrp="1"/>
          </p:cNvSpPr>
          <p:nvPr>
            <p:ph sz="quarter" idx="12"/>
          </p:nvPr>
        </p:nvSpPr>
        <p:spPr/>
        <p:txBody>
          <a:bodyPr/>
          <a:lstStyle/>
          <a:p>
            <a:pPr marL="0" indent="0">
              <a:buNone/>
            </a:pPr>
            <a:r>
              <a:rPr lang="sv-SE" dirty="0"/>
              <a:t>N</a:t>
            </a:r>
            <a:r>
              <a:rPr lang="sv-SE" dirty="0" smtClean="0"/>
              <a:t>y </a:t>
            </a:r>
            <a:r>
              <a:rPr lang="sv-SE" dirty="0"/>
              <a:t>e</a:t>
            </a:r>
            <a:r>
              <a:rPr lang="sv-SE" dirty="0" smtClean="0"/>
              <a:t>-tjänst </a:t>
            </a:r>
            <a:r>
              <a:rPr lang="sv-SE" dirty="0"/>
              <a:t>för att anmäla en störande elanläggning eller </a:t>
            </a:r>
            <a:r>
              <a:rPr lang="sv-SE" dirty="0" smtClean="0"/>
              <a:t>elprodukt.</a:t>
            </a:r>
          </a:p>
          <a:p>
            <a:pPr marL="0" indent="0">
              <a:buNone/>
            </a:pPr>
            <a:r>
              <a:rPr lang="sv-SE" dirty="0" smtClean="0"/>
              <a:t>Ca 40 </a:t>
            </a:r>
            <a:r>
              <a:rPr lang="sv-SE" dirty="0"/>
              <a:t>ärenden </a:t>
            </a:r>
            <a:r>
              <a:rPr lang="sv-SE" dirty="0" smtClean="0"/>
              <a:t>anmäldes via e-tjänsten</a:t>
            </a:r>
            <a:r>
              <a:rPr lang="sv-SE" dirty="0"/>
              <a:t> </a:t>
            </a:r>
            <a:r>
              <a:rPr lang="sv-SE" dirty="0" smtClean="0"/>
              <a:t>2023. </a:t>
            </a:r>
          </a:p>
          <a:p>
            <a:pPr marL="0" indent="0">
              <a:buNone/>
            </a:pPr>
            <a:r>
              <a:rPr lang="sv-SE" dirty="0" smtClean="0"/>
              <a:t>E-tjänsten </a:t>
            </a:r>
            <a:r>
              <a:rPr lang="sv-SE" dirty="0"/>
              <a:t>behöver fortsatta marknadsföringsinsatser för att både anmälningstjänsten och fenomenet EMC-störningar ska bli mera känt</a:t>
            </a:r>
            <a:r>
              <a:rPr lang="sv-SE" dirty="0" smtClean="0"/>
              <a:t>.</a:t>
            </a:r>
          </a:p>
          <a:p>
            <a:pPr marL="0" indent="0">
              <a:buNone/>
            </a:pPr>
            <a:r>
              <a:rPr lang="sv-SE" dirty="0" smtClean="0"/>
              <a:t>E-tjänsten </a:t>
            </a:r>
            <a:r>
              <a:rPr lang="sv-SE" dirty="0"/>
              <a:t>kommer </a:t>
            </a:r>
            <a:r>
              <a:rPr lang="sv-SE" dirty="0" smtClean="0"/>
              <a:t>hjälpa oss mot </a:t>
            </a:r>
            <a:r>
              <a:rPr lang="sv-SE" dirty="0"/>
              <a:t>störningsfri </a:t>
            </a:r>
            <a:r>
              <a:rPr lang="sv-SE" dirty="0" smtClean="0"/>
              <a:t>el</a:t>
            </a:r>
            <a:r>
              <a:rPr lang="sv-SE" dirty="0"/>
              <a:t>,</a:t>
            </a:r>
            <a:r>
              <a:rPr lang="sv-SE" dirty="0" smtClean="0"/>
              <a:t> </a:t>
            </a:r>
            <a:r>
              <a:rPr lang="sv-SE" dirty="0"/>
              <a:t>när </a:t>
            </a:r>
            <a:r>
              <a:rPr lang="sv-SE" dirty="0" smtClean="0"/>
              <a:t>marknadskontroll </a:t>
            </a:r>
            <a:r>
              <a:rPr lang="sv-SE" dirty="0"/>
              <a:t>och anläggningstillsyn startas utefter vilka anmälningar som inkommit. </a:t>
            </a:r>
            <a:endParaRPr lang="sv-SE" dirty="0" smtClean="0"/>
          </a:p>
          <a:p>
            <a:pPr marL="0" indent="0">
              <a:buNone/>
            </a:pPr>
            <a:r>
              <a:rPr lang="sv-SE" dirty="0"/>
              <a:t>S</a:t>
            </a:r>
            <a:r>
              <a:rPr lang="sv-SE" dirty="0" smtClean="0"/>
              <a:t>olcellsanläggningar </a:t>
            </a:r>
            <a:r>
              <a:rPr lang="sv-SE" dirty="0"/>
              <a:t>är ett område som utmärker </a:t>
            </a:r>
            <a:r>
              <a:rPr lang="sv-SE" dirty="0" smtClean="0"/>
              <a:t>sig.</a:t>
            </a:r>
          </a:p>
          <a:p>
            <a:endParaRPr lang="sv-SE" dirty="0"/>
          </a:p>
        </p:txBody>
      </p:sp>
    </p:spTree>
    <p:extLst>
      <p:ext uri="{BB962C8B-B14F-4D97-AF65-F5344CB8AC3E}">
        <p14:creationId xmlns:p14="http://schemas.microsoft.com/office/powerpoint/2010/main" val="1558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2"/>
          </p:nvPr>
        </p:nvSpPr>
        <p:spPr/>
        <p:txBody>
          <a:bodyPr/>
          <a:lstStyle/>
          <a:p>
            <a:pPr marL="0" indent="0">
              <a:buNone/>
            </a:pPr>
            <a:r>
              <a:rPr lang="sv-SE" sz="9600" dirty="0" smtClean="0"/>
              <a:t>Tack!</a:t>
            </a:r>
          </a:p>
        </p:txBody>
      </p:sp>
    </p:spTree>
    <p:extLst>
      <p:ext uri="{BB962C8B-B14F-4D97-AF65-F5344CB8AC3E}">
        <p14:creationId xmlns:p14="http://schemas.microsoft.com/office/powerpoint/2010/main" val="4272750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Tidigt registrerade företag</a:t>
            </a:r>
            <a:r>
              <a:rPr lang="sv-SE" b="1" dirty="0"/>
              <a:t/>
            </a:r>
            <a:br>
              <a:rPr lang="sv-SE" b="1" dirty="0"/>
            </a:br>
            <a:r>
              <a:rPr lang="sv-SE" sz="2400" dirty="0"/>
              <a:t>Tematiskt </a:t>
            </a:r>
            <a:r>
              <a:rPr lang="sv-SE" sz="2400" dirty="0" smtClean="0"/>
              <a:t>projekt under q4 2023</a:t>
            </a:r>
            <a:endParaRPr lang="sv-SE" sz="2400" dirty="0"/>
          </a:p>
        </p:txBody>
      </p:sp>
      <p:sp>
        <p:nvSpPr>
          <p:cNvPr id="3" name="Platshållare för innehåll 2"/>
          <p:cNvSpPr>
            <a:spLocks noGrp="1"/>
          </p:cNvSpPr>
          <p:nvPr>
            <p:ph sz="quarter" idx="12"/>
          </p:nvPr>
        </p:nvSpPr>
        <p:spPr>
          <a:xfrm>
            <a:off x="838199" y="1887170"/>
            <a:ext cx="10790583" cy="3852000"/>
          </a:xfrm>
        </p:spPr>
        <p:txBody>
          <a:bodyPr/>
          <a:lstStyle/>
          <a:p>
            <a:pPr marL="0" indent="0">
              <a:buNone/>
            </a:pPr>
            <a:r>
              <a:rPr lang="sv-SE" dirty="0"/>
              <a:t>Alla företag eller organisationer som yrkesmässigt utför elinstallationsarbete måste ha ett </a:t>
            </a:r>
            <a:r>
              <a:rPr lang="sv-SE" dirty="0" smtClean="0"/>
              <a:t>egenkontrollprogram (EKP).</a:t>
            </a:r>
            <a:r>
              <a:rPr lang="sv-SE" dirty="0"/>
              <a:t> Egenkontrollprogrammet ska vara företagets egna system för att säkerställa att verksamheten styrs, att rutinerna följs och kontroller görs utifrån de verksamhetstyper man är registrerad för och att elinstallationsarbete utförs på rätt sätt och av personal med rätt kompetens. </a:t>
            </a:r>
            <a:endParaRPr lang="sv-SE" dirty="0" smtClean="0"/>
          </a:p>
          <a:p>
            <a:pPr marL="0" indent="0">
              <a:buNone/>
            </a:pPr>
            <a:r>
              <a:rPr lang="sv-SE" dirty="0" smtClean="0"/>
              <a:t>Erfarenheten </a:t>
            </a:r>
            <a:r>
              <a:rPr lang="sv-SE" dirty="0"/>
              <a:t>från myndighetens tidigare företagstillsyn är att många elinstallationsföretag inte uppfyller lagkraven för </a:t>
            </a:r>
            <a:r>
              <a:rPr lang="sv-SE" dirty="0" smtClean="0"/>
              <a:t>egenkontrollprogram.</a:t>
            </a:r>
          </a:p>
          <a:p>
            <a:pPr marL="0" indent="0">
              <a:buNone/>
            </a:pPr>
            <a:r>
              <a:rPr lang="sv-SE" dirty="0" smtClean="0"/>
              <a:t>Elsäkerhetsverket </a:t>
            </a:r>
            <a:r>
              <a:rPr lang="sv-SE" dirty="0"/>
              <a:t>har också sett att en del elinstallationsföretag har rutiner och egenkontroller på plats sedan tidigare, men att företagen inte fullt ut har förstått vad egenkontrollprogrammet ska ha för funktion i deras verksamhet</a:t>
            </a:r>
            <a:r>
              <a:rPr lang="sv-SE" dirty="0" smtClean="0"/>
              <a:t>.</a:t>
            </a:r>
          </a:p>
        </p:txBody>
      </p:sp>
    </p:spTree>
    <p:extLst>
      <p:ext uri="{BB962C8B-B14F-4D97-AF65-F5344CB8AC3E}">
        <p14:creationId xmlns:p14="http://schemas.microsoft.com/office/powerpoint/2010/main" val="34027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Tidigt registrerade företag</a:t>
            </a:r>
            <a:r>
              <a:rPr lang="sv-SE" b="1" dirty="0"/>
              <a:t/>
            </a:r>
            <a:br>
              <a:rPr lang="sv-SE" b="1" dirty="0"/>
            </a:br>
            <a:r>
              <a:rPr lang="sv-SE" sz="2400" dirty="0"/>
              <a:t>Tematiskt </a:t>
            </a:r>
            <a:r>
              <a:rPr lang="sv-SE" sz="2400" dirty="0" smtClean="0"/>
              <a:t>projekt under q4 2023</a:t>
            </a:r>
            <a:endParaRPr lang="sv-SE" sz="2400" dirty="0"/>
          </a:p>
        </p:txBody>
      </p:sp>
      <p:sp>
        <p:nvSpPr>
          <p:cNvPr id="3" name="Platshållare för innehåll 2"/>
          <p:cNvSpPr>
            <a:spLocks noGrp="1"/>
          </p:cNvSpPr>
          <p:nvPr>
            <p:ph sz="quarter" idx="12"/>
          </p:nvPr>
        </p:nvSpPr>
        <p:spPr/>
        <p:txBody>
          <a:bodyPr/>
          <a:lstStyle/>
          <a:p>
            <a:pPr marL="0" indent="0">
              <a:buNone/>
            </a:pPr>
            <a:r>
              <a:rPr lang="sv-SE" dirty="0" smtClean="0"/>
              <a:t>Elsäkerhetsverket inledde med att informera registrerade </a:t>
            </a:r>
            <a:r>
              <a:rPr lang="sv-SE" dirty="0"/>
              <a:t>elinstallationsföretag om projektet. </a:t>
            </a:r>
            <a:r>
              <a:rPr lang="sv-SE" dirty="0" smtClean="0"/>
              <a:t>(”Varning för fartkamera…”)</a:t>
            </a:r>
          </a:p>
          <a:p>
            <a:pPr marL="0" indent="0">
              <a:buNone/>
            </a:pPr>
            <a:r>
              <a:rPr lang="sv-SE" dirty="0" smtClean="0"/>
              <a:t>Därefter </a:t>
            </a:r>
            <a:r>
              <a:rPr lang="sv-SE" dirty="0"/>
              <a:t>begärde </a:t>
            </a:r>
            <a:r>
              <a:rPr lang="sv-SE" dirty="0" smtClean="0"/>
              <a:t>vi in </a:t>
            </a:r>
            <a:r>
              <a:rPr lang="sv-SE" dirty="0"/>
              <a:t>egenkontrollprogram från 200 slumpmässigt utvalda </a:t>
            </a:r>
            <a:r>
              <a:rPr lang="sv-SE" dirty="0" smtClean="0"/>
              <a:t>företag, </a:t>
            </a:r>
            <a:r>
              <a:rPr lang="sv-SE" dirty="0"/>
              <a:t>för att bedöma om de uppfyllde lagkraven. </a:t>
            </a:r>
          </a:p>
          <a:p>
            <a:pPr marL="0" indent="0">
              <a:buNone/>
            </a:pPr>
            <a:r>
              <a:rPr lang="sv-SE" dirty="0" smtClean="0"/>
              <a:t> </a:t>
            </a:r>
          </a:p>
        </p:txBody>
      </p:sp>
    </p:spTree>
    <p:extLst>
      <p:ext uri="{BB962C8B-B14F-4D97-AF65-F5344CB8AC3E}">
        <p14:creationId xmlns:p14="http://schemas.microsoft.com/office/powerpoint/2010/main" val="4156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
          </p:nvPr>
        </p:nvPicPr>
        <p:blipFill>
          <a:blip r:embed="rId3">
            <a:extLst>
              <a:ext uri="{28A0092B-C50C-407E-A947-70E740481C1C}">
                <a14:useLocalDpi xmlns:a14="http://schemas.microsoft.com/office/drawing/2010/main" val="0"/>
              </a:ext>
            </a:extLst>
          </a:blip>
          <a:srcRect t="11492" b="11492"/>
          <a:stretch>
            <a:fillRect/>
          </a:stretch>
        </p:blipFill>
        <p:spPr/>
      </p:pic>
      <p:sp>
        <p:nvSpPr>
          <p:cNvPr id="8" name="Rektangel 7"/>
          <p:cNvSpPr/>
          <p:nvPr/>
        </p:nvSpPr>
        <p:spPr>
          <a:xfrm>
            <a:off x="593124" y="1000897"/>
            <a:ext cx="4556392" cy="4893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2400" dirty="0" smtClean="0">
                <a:latin typeface="+mj-lt"/>
              </a:rPr>
              <a:t>Telefonintervjuer (oktober-23)</a:t>
            </a:r>
          </a:p>
          <a:p>
            <a:pPr marL="285750" indent="-285750">
              <a:buFont typeface="Arial" panose="020B0604020202020204" pitchFamily="34" charset="0"/>
              <a:buChar char="•"/>
            </a:pPr>
            <a:r>
              <a:rPr lang="sv-SE" sz="2400" dirty="0">
                <a:latin typeface="+mj-lt"/>
              </a:rPr>
              <a:t>500 </a:t>
            </a:r>
            <a:r>
              <a:rPr lang="sv-SE" sz="2400" dirty="0" smtClean="0">
                <a:latin typeface="+mj-lt"/>
              </a:rPr>
              <a:t>företag </a:t>
            </a:r>
            <a:endParaRPr lang="sv-SE" sz="2400" dirty="0">
              <a:latin typeface="+mj-lt"/>
            </a:endParaRPr>
          </a:p>
          <a:p>
            <a:pPr marL="285750" indent="-285750">
              <a:buFont typeface="Arial" panose="020B0604020202020204" pitchFamily="34" charset="0"/>
              <a:buChar char="•"/>
            </a:pPr>
            <a:r>
              <a:rPr lang="sv-SE" sz="2400" dirty="0" smtClean="0">
                <a:latin typeface="+mj-lt"/>
              </a:rPr>
              <a:t>Slumpmässigt </a:t>
            </a:r>
            <a:r>
              <a:rPr lang="sv-SE" sz="2400" dirty="0">
                <a:latin typeface="+mj-lt"/>
              </a:rPr>
              <a:t>utvalda från myndighetens </a:t>
            </a:r>
            <a:r>
              <a:rPr lang="sv-SE" sz="2400" dirty="0" smtClean="0">
                <a:latin typeface="+mj-lt"/>
              </a:rPr>
              <a:t>register</a:t>
            </a:r>
          </a:p>
          <a:p>
            <a:pPr marL="285750" indent="-285750">
              <a:buFont typeface="Arial" panose="020B0604020202020204" pitchFamily="34" charset="0"/>
              <a:buChar char="•"/>
            </a:pPr>
            <a:r>
              <a:rPr lang="sv-SE" sz="2400" dirty="0" smtClean="0">
                <a:latin typeface="+mj-lt"/>
              </a:rPr>
              <a:t>Kontaktpersonen</a:t>
            </a:r>
          </a:p>
          <a:p>
            <a:pPr marL="285750" indent="-285750">
              <a:buFont typeface="Arial" panose="020B0604020202020204" pitchFamily="34" charset="0"/>
              <a:buChar char="•"/>
            </a:pPr>
            <a:r>
              <a:rPr lang="sv-SE" sz="2400" dirty="0" smtClean="0">
                <a:latin typeface="+mj-lt"/>
              </a:rPr>
              <a:t>Frågor om roller, ansvar, egenkontrollprogram, kompetensutveckling m.m</a:t>
            </a:r>
            <a:r>
              <a:rPr lang="sv-SE" sz="2000" dirty="0" smtClean="0">
                <a:latin typeface="+mj-lt"/>
              </a:rPr>
              <a:t>.</a:t>
            </a:r>
            <a:endParaRPr lang="sv-SE" sz="2000" dirty="0">
              <a:latin typeface="+mj-lt"/>
            </a:endParaRPr>
          </a:p>
          <a:p>
            <a:pPr marL="285750" indent="-285750">
              <a:buFont typeface="Arial" panose="020B0604020202020204" pitchFamily="34" charset="0"/>
              <a:buChar char="•"/>
            </a:pPr>
            <a:endParaRPr lang="sv-SE" sz="2000" dirty="0">
              <a:latin typeface="+mj-lt"/>
            </a:endParaRPr>
          </a:p>
        </p:txBody>
      </p:sp>
      <p:sp>
        <p:nvSpPr>
          <p:cNvPr id="2" name="Rektangel 1"/>
          <p:cNvSpPr/>
          <p:nvPr/>
        </p:nvSpPr>
        <p:spPr>
          <a:xfrm>
            <a:off x="503764" y="585398"/>
            <a:ext cx="11184472" cy="830997"/>
          </a:xfrm>
          <a:prstGeom prst="rect">
            <a:avLst/>
          </a:prstGeom>
          <a:noFill/>
        </p:spPr>
        <p:txBody>
          <a:bodyPr wrap="none" lIns="91440" tIns="45720" rIns="91440" bIns="45720">
            <a:spAutoFit/>
          </a:bodyPr>
          <a:lstStyle/>
          <a:p>
            <a:pPr algn="ctr"/>
            <a:r>
              <a:rPr lang="sv-SE"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Samtidigt</a:t>
            </a:r>
            <a:r>
              <a:rPr lang="sv-SE"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gjordes en telefonundersökning</a:t>
            </a:r>
            <a:endParaRPr lang="sv-SE"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046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561607"/>
            <a:ext cx="10651435" cy="1325563"/>
          </a:xfrm>
        </p:spPr>
        <p:txBody>
          <a:bodyPr/>
          <a:lstStyle/>
          <a:p>
            <a:r>
              <a:rPr lang="sv-SE" dirty="0" smtClean="0"/>
              <a:t>Resultatet </a:t>
            </a:r>
            <a:r>
              <a:rPr lang="sv-SE" smtClean="0"/>
              <a:t>från Telefonundersökningen:</a:t>
            </a:r>
            <a:r>
              <a:rPr lang="sv-SE" dirty="0" smtClean="0"/>
              <a:t/>
            </a:r>
            <a:br>
              <a:rPr lang="sv-SE" dirty="0" smtClean="0"/>
            </a:br>
            <a:r>
              <a:rPr lang="sv-SE" sz="2400" dirty="0" smtClean="0"/>
              <a:t>(”Tidigt registrerade företag” visar på samma trend!)</a:t>
            </a:r>
            <a:endParaRPr lang="sv-SE" sz="2400" dirty="0"/>
          </a:p>
        </p:txBody>
      </p:sp>
      <p:sp>
        <p:nvSpPr>
          <p:cNvPr id="3" name="Platshållare för innehåll 2"/>
          <p:cNvSpPr>
            <a:spLocks noGrp="1"/>
          </p:cNvSpPr>
          <p:nvPr>
            <p:ph sz="quarter" idx="12"/>
          </p:nvPr>
        </p:nvSpPr>
        <p:spPr>
          <a:xfrm>
            <a:off x="838199" y="2088000"/>
            <a:ext cx="9092979" cy="3852000"/>
          </a:xfrm>
        </p:spPr>
        <p:txBody>
          <a:bodyPr/>
          <a:lstStyle/>
          <a:p>
            <a:r>
              <a:rPr lang="sv-SE" dirty="0" smtClean="0"/>
              <a:t>En fjärdedel av företagen är registrerade för fler verksamhetstyper än de faktiskt tillhandahåller.</a:t>
            </a:r>
          </a:p>
          <a:p>
            <a:r>
              <a:rPr lang="sv-SE" dirty="0" smtClean="0"/>
              <a:t>Majoriteten (över 90 %) av företagen </a:t>
            </a:r>
            <a:r>
              <a:rPr lang="sv-SE" dirty="0"/>
              <a:t>har använt sig av en </a:t>
            </a:r>
            <a:r>
              <a:rPr lang="sv-SE" dirty="0" smtClean="0"/>
              <a:t>mall för att ta fram sitt EKP. </a:t>
            </a:r>
          </a:p>
          <a:p>
            <a:r>
              <a:rPr lang="sv-SE" dirty="0" smtClean="0"/>
              <a:t>En </a:t>
            </a:r>
            <a:r>
              <a:rPr lang="sv-SE" dirty="0"/>
              <a:t>av fem har tagit fram </a:t>
            </a:r>
            <a:r>
              <a:rPr lang="sv-SE" dirty="0" smtClean="0"/>
              <a:t>sitt EKP med </a:t>
            </a:r>
            <a:r>
              <a:rPr lang="sv-SE" dirty="0"/>
              <a:t>stöd </a:t>
            </a:r>
            <a:r>
              <a:rPr lang="sv-SE" dirty="0" smtClean="0"/>
              <a:t>av </a:t>
            </a:r>
            <a:r>
              <a:rPr lang="sv-SE" dirty="0"/>
              <a:t>Elsäkerhetsverkets </a:t>
            </a:r>
            <a:r>
              <a:rPr lang="sv-SE" dirty="0" smtClean="0"/>
              <a:t>information.</a:t>
            </a:r>
            <a:endParaRPr lang="sv-SE" dirty="0"/>
          </a:p>
          <a:p>
            <a:r>
              <a:rPr lang="sv-SE" dirty="0"/>
              <a:t>E</a:t>
            </a:r>
            <a:r>
              <a:rPr lang="sv-SE" dirty="0" smtClean="0"/>
              <a:t>n av fyra </a:t>
            </a:r>
            <a:r>
              <a:rPr lang="sv-SE" dirty="0"/>
              <a:t>har löpande genomgångar </a:t>
            </a:r>
            <a:r>
              <a:rPr lang="sv-SE" dirty="0" smtClean="0"/>
              <a:t>av sitt EKP under året.</a:t>
            </a:r>
            <a:endParaRPr lang="sv-SE" dirty="0"/>
          </a:p>
        </p:txBody>
      </p:sp>
    </p:spTree>
    <p:extLst>
      <p:ext uri="{BB962C8B-B14F-4D97-AF65-F5344CB8AC3E}">
        <p14:creationId xmlns:p14="http://schemas.microsoft.com/office/powerpoint/2010/main" val="297089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tycker ni är oklart med att jobba med egenkontrollprogrammet</a:t>
            </a:r>
            <a:r>
              <a:rPr lang="sv-SE" dirty="0" smtClean="0"/>
              <a:t>?</a:t>
            </a:r>
            <a:endParaRPr lang="sv-SE" dirty="0"/>
          </a:p>
        </p:txBody>
      </p:sp>
      <p:sp>
        <p:nvSpPr>
          <p:cNvPr id="3" name="Platshållare för innehåll 2"/>
          <p:cNvSpPr>
            <a:spLocks noGrp="1"/>
          </p:cNvSpPr>
          <p:nvPr>
            <p:ph sz="quarter" idx="12"/>
          </p:nvPr>
        </p:nvSpPr>
        <p:spPr/>
        <p:txBody>
          <a:bodyPr/>
          <a:lstStyle/>
          <a:p>
            <a:r>
              <a:rPr lang="sv-SE" dirty="0" smtClean="0"/>
              <a:t>Okunskap och otydlighet</a:t>
            </a:r>
          </a:p>
          <a:p>
            <a:r>
              <a:rPr lang="sv-SE" dirty="0" smtClean="0"/>
              <a:t>Tidkrävande och tyngande</a:t>
            </a:r>
          </a:p>
          <a:p>
            <a:r>
              <a:rPr lang="sv-SE" dirty="0" smtClean="0"/>
              <a:t>Behov av anpassning</a:t>
            </a:r>
          </a:p>
          <a:p>
            <a:r>
              <a:rPr lang="sv-SE" dirty="0" smtClean="0"/>
              <a:t>Förändringar och uppdateringar</a:t>
            </a:r>
          </a:p>
          <a:p>
            <a:r>
              <a:rPr lang="sv-SE" dirty="0"/>
              <a:t>Språk och </a:t>
            </a:r>
            <a:r>
              <a:rPr lang="sv-SE" dirty="0" smtClean="0"/>
              <a:t>formuleringar</a:t>
            </a:r>
          </a:p>
          <a:p>
            <a:r>
              <a:rPr lang="sv-SE" dirty="0"/>
              <a:t>Praktisk tillämpning</a:t>
            </a:r>
          </a:p>
        </p:txBody>
      </p:sp>
    </p:spTree>
    <p:extLst>
      <p:ext uri="{BB962C8B-B14F-4D97-AF65-F5344CB8AC3E}">
        <p14:creationId xmlns:p14="http://schemas.microsoft.com/office/powerpoint/2010/main" val="17678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tycker ni är bra med att jobba med egenkontrollprogrammet</a:t>
            </a:r>
            <a:r>
              <a:rPr lang="sv-SE" dirty="0" smtClean="0"/>
              <a:t>?</a:t>
            </a:r>
            <a:endParaRPr lang="sv-SE" dirty="0"/>
          </a:p>
        </p:txBody>
      </p:sp>
      <p:sp>
        <p:nvSpPr>
          <p:cNvPr id="3" name="Platshållare för innehåll 2"/>
          <p:cNvSpPr>
            <a:spLocks noGrp="1"/>
          </p:cNvSpPr>
          <p:nvPr>
            <p:ph sz="quarter" idx="12"/>
          </p:nvPr>
        </p:nvSpPr>
        <p:spPr/>
        <p:txBody>
          <a:bodyPr/>
          <a:lstStyle/>
          <a:p>
            <a:r>
              <a:rPr lang="sv-SE" dirty="0" smtClean="0"/>
              <a:t>Säkerhet</a:t>
            </a:r>
          </a:p>
          <a:p>
            <a:r>
              <a:rPr lang="sv-SE" dirty="0" smtClean="0"/>
              <a:t>Struktur och ordning</a:t>
            </a:r>
          </a:p>
          <a:p>
            <a:r>
              <a:rPr lang="sv-SE" dirty="0" smtClean="0"/>
              <a:t>Kvalitetssäkring</a:t>
            </a:r>
          </a:p>
          <a:p>
            <a:r>
              <a:rPr lang="sv-SE" dirty="0" smtClean="0"/>
              <a:t>Dokumentation och uppföljning</a:t>
            </a:r>
          </a:p>
          <a:p>
            <a:r>
              <a:rPr lang="sv-SE" dirty="0" smtClean="0"/>
              <a:t>Kompetens och utbildning</a:t>
            </a:r>
          </a:p>
          <a:p>
            <a:r>
              <a:rPr lang="sv-SE" dirty="0" smtClean="0"/>
              <a:t>Ansvar och roller</a:t>
            </a:r>
          </a:p>
          <a:p>
            <a:endParaRPr lang="sv-SE" dirty="0"/>
          </a:p>
        </p:txBody>
      </p:sp>
    </p:spTree>
    <p:extLst>
      <p:ext uri="{BB962C8B-B14F-4D97-AF65-F5344CB8AC3E}">
        <p14:creationId xmlns:p14="http://schemas.microsoft.com/office/powerpoint/2010/main" val="28911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F24C3-E444-A146-A209-A30D2443122E}"/>
              </a:ext>
            </a:extLst>
          </p:cNvPr>
          <p:cNvSpPr>
            <a:spLocks noGrp="1"/>
          </p:cNvSpPr>
          <p:nvPr>
            <p:ph type="ctrTitle"/>
          </p:nvPr>
        </p:nvSpPr>
        <p:spPr>
          <a:xfrm>
            <a:off x="673331" y="3851783"/>
            <a:ext cx="10814858" cy="1440000"/>
          </a:xfrm>
        </p:spPr>
        <p:txBody>
          <a:bodyPr/>
          <a:lstStyle/>
          <a:p>
            <a:r>
              <a:rPr lang="sv-SE" sz="3600" dirty="0"/>
              <a:t>Fortlöpande kontroll röd tråd i årets tillsynsuppdrag!</a:t>
            </a:r>
          </a:p>
        </p:txBody>
      </p:sp>
    </p:spTree>
    <p:extLst>
      <p:ext uri="{BB962C8B-B14F-4D97-AF65-F5344CB8AC3E}">
        <p14:creationId xmlns:p14="http://schemas.microsoft.com/office/powerpoint/2010/main" val="2870949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lsäkerhetsverket">
  <a:themeElements>
    <a:clrScheme name="Elsäkerhetsverket">
      <a:dk1>
        <a:sysClr val="windowText" lastClr="000000"/>
      </a:dk1>
      <a:lt1>
        <a:sysClr val="window" lastClr="FFFFFF"/>
      </a:lt1>
      <a:dk2>
        <a:srgbClr val="1F497D"/>
      </a:dk2>
      <a:lt2>
        <a:srgbClr val="EEECE1"/>
      </a:lt2>
      <a:accent1>
        <a:srgbClr val="D67C1C"/>
      </a:accent1>
      <a:accent2>
        <a:srgbClr val="534B3E"/>
      </a:accent2>
      <a:accent3>
        <a:srgbClr val="E6C20F"/>
      </a:accent3>
      <a:accent4>
        <a:srgbClr val="3A513A"/>
      </a:accent4>
      <a:accent5>
        <a:srgbClr val="1D4851"/>
      </a:accent5>
      <a:accent6>
        <a:srgbClr val="692832"/>
      </a:accent6>
      <a:hlink>
        <a:srgbClr val="0000FF"/>
      </a:hlink>
      <a:folHlink>
        <a:srgbClr val="800080"/>
      </a:folHlink>
    </a:clrScheme>
    <a:fontScheme name="Elsäkerhetsverke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säk - bredbild.potx" id="{FDB49183-D961-44C7-9872-EC3A7CC0D254}" vid="{F2DF7F6C-AB11-4BA5-91AA-23914DEB5C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Elsäk - bredbild</Template>
  <TotalTime>1199</TotalTime>
  <Words>3136</Words>
  <Application>Microsoft Office PowerPoint</Application>
  <PresentationFormat>Bredbild</PresentationFormat>
  <Paragraphs>345</Paragraphs>
  <Slides>27</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Symbol</vt:lpstr>
      <vt:lpstr>Times New Roman</vt:lpstr>
      <vt:lpstr>Elsäkerhetsverket</vt:lpstr>
      <vt:lpstr>FIE Kompetensdag 8/2 2024  Stefan Hultquist, Regionchef Nord &amp; Öst  </vt:lpstr>
      <vt:lpstr>Agenda </vt:lpstr>
      <vt:lpstr>Tidigt registrerade företag Tematiskt projekt under q4 2023</vt:lpstr>
      <vt:lpstr>Tidigt registrerade företag Tematiskt projekt under q4 2023</vt:lpstr>
      <vt:lpstr>PowerPoint-presentation</vt:lpstr>
      <vt:lpstr>Resultatet från Telefonundersökningen: (”Tidigt registrerade företag” visar på samma trend!)</vt:lpstr>
      <vt:lpstr>Vad tycker ni är oklart med att jobba med egenkontrollprogrammet?</vt:lpstr>
      <vt:lpstr>Vad tycker ni är bra med att jobba med egenkontrollprogrammet?</vt:lpstr>
      <vt:lpstr>Fortlöpande kontroll röd tråd i årets tillsynsuppdrag!</vt:lpstr>
      <vt:lpstr>Tematisk tillsyn 2024         </vt:lpstr>
      <vt:lpstr>Tematisk tillsyn 2024         </vt:lpstr>
      <vt:lpstr>Solceller småhus Solceller lantbruk Solceller kraftproduktion (2025)</vt:lpstr>
      <vt:lpstr>Solcellsanläggningar småhus Start q1 2024</vt:lpstr>
      <vt:lpstr>Solcellsanläggningar lantbruk Start q1 2024</vt:lpstr>
      <vt:lpstr>Tematisk tillsyn 2024         </vt:lpstr>
      <vt:lpstr>Nätbolagens underhåll av linjestolpar Tematiskt projekt med start q2 2024</vt:lpstr>
      <vt:lpstr>Vad säger lagen om innehavaransvar?</vt:lpstr>
      <vt:lpstr>Kontrollintervall för vissa anläggningstyper  (ELSÄK-FS 2022:3)  </vt:lpstr>
      <vt:lpstr>Nätbolagens underhåll av linjestolpar Tematiskt projekt med start q2 2024</vt:lpstr>
      <vt:lpstr>Projekt – Uppstart av en EMC-funktion</vt:lpstr>
      <vt:lpstr>Elsäkerhetsverkets arbetsmetoder i EMC-arbetet </vt:lpstr>
      <vt:lpstr>Utmaningar – stort och smått</vt:lpstr>
      <vt:lpstr>Utmaningar – stort och smått</vt:lpstr>
      <vt:lpstr> </vt:lpstr>
      <vt:lpstr>Nollmätning om kunskap kring EMC  december 2022 </vt:lpstr>
      <vt:lpstr>Anmälningsfunktion för EMC-störningar  mars 2023</vt:lpstr>
      <vt:lpstr>PowerPoint-presentation</vt:lpstr>
    </vt:vector>
  </TitlesOfParts>
  <Company>Elsäkerhetsverket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Stefan Hultquist, Regionchef  FIE Kompetensdag 8/2 2024</dc:title>
  <dc:creator>Stefan Hultquist</dc:creator>
  <dc:description>ELSÄK9001, v3.0, 2019-11-27</dc:description>
  <cp:lastModifiedBy>Stefan Hultquist</cp:lastModifiedBy>
  <cp:revision>77</cp:revision>
  <cp:lastPrinted>2024-02-07T14:58:29Z</cp:lastPrinted>
  <dcterms:created xsi:type="dcterms:W3CDTF">2024-02-06T08:38:47Z</dcterms:created>
  <dcterms:modified xsi:type="dcterms:W3CDTF">2024-02-08T12:25:44Z</dcterms:modified>
</cp:coreProperties>
</file>